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0" roundtripDataSignature="AMtx7mjHQEvVF++lJxkedl3J2bLR9xZH9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SAMUELE MARCHI"/>
  <p:cmAuthor clrIdx="1" id="1" initials="" lastIdx="2" name="Lorenzo Valtri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22T09:44:39.506">
    <p:pos x="6000" y="0"/>
    <p:text>Let’s now focus on the UML diagram. First, we look at the hierarchy, where all user types come from the abstract class User. These types are, from left to right: doctor, patient, pharmacy, and researcher.
A patient can have one or no Prescription Cart. The same goes for the Purchase Cart. Each cart belongs to only one patient.
Each cart contains one or more drugs. A drug can appear in many carts or in none.
Each drug has one or more medical indications and can have no or many side effects. A specific indication can belong to one or more drugs, and the same is true for side effects.
An active prescription includes one or more drugs and belongs to one patient.
A purchase also belongs to one patient and refers to one drug.
Finally, a patient can have many active prescriptions or none at all. The same applies to purchases.</p:text>
    <p:extLst>
      <p:ext uri="{C676402C-5697-4E1C-873F-D02D1690AC5C}">
        <p15:threadingInfo timeZoneBias="0"/>
      </p:ext>
      <p:ext uri="http://customooxmlschemas.google.com/">
        <go:slidesCustomData xmlns:go="http://customooxmlschemas.google.com/" commentPostId="AAABiW375ts"/>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4-18T09:28:59.714">
    <p:pos x="267" y="452"/>
    <p:text>saving to disk. Redis allows this with the AOF</p:text>
    <p:extLst>
      <p:ext uri="{C676402C-5697-4E1C-873F-D02D1690AC5C}">
        <p15:threadingInfo timeZoneBias="0"/>
      </p:ext>
      <p:ext uri="http://customooxmlschemas.google.com/">
        <go:slidesCustomData xmlns:go="http://customooxmlschemas.google.com/" commentPostId="AAABiJLfwjQ"/>
      </p:ext>
    </p:extLst>
  </p:cm>
  <p:cm authorId="0" idx="3" dt="2025-04-24T10:47:13.087">
    <p:pos x="6000" y="0"/>
    <p:text>Here we have all the non functional requirements. I will highlight the most significant ones.
4 5 6 7 8
It will be explained later, through the next slides, how all these nonfunctional requirements are guaranteed.</p:text>
    <p:extLst>
      <p:ext uri="{C676402C-5697-4E1C-873F-D02D1690AC5C}">
        <p15:threadingInfo timeZoneBias="0"/>
      </p:ext>
      <p:ext uri="http://customooxmlschemas.google.com/">
        <go:slidesCustomData xmlns:go="http://customooxmlschemas.google.com/" commentPostId="AAABiW375tw"/>
      </p:ext>
    </p:extLst>
  </p:cm>
  <p:cm authorId="0" idx="4" dt="2025-04-18T09:01:31.176">
    <p:pos x="267" y="552"/>
    <p:text>thanks to replicas</p:text>
    <p:extLst>
      <p:ext uri="{C676402C-5697-4E1C-873F-D02D1690AC5C}">
        <p15:threadingInfo timeZoneBias="0"/>
      </p:ext>
      <p:ext uri="http://customooxmlschemas.google.com/">
        <go:slidesCustomData xmlns:go="http://customooxmlschemas.google.com/" commentPostId="AAABiJLfwik"/>
      </p:ext>
    </p:extLst>
  </p:cm>
  <p:cm authorId="0" idx="5" dt="2025-04-18T09:00:55.184">
    <p:pos x="267" y="652"/>
    <p:text>Web application that is developed as a web page but behaves like an app when used on a mobile device</p:text>
    <p:extLst>
      <p:ext uri="{C676402C-5697-4E1C-873F-D02D1690AC5C}">
        <p15:threadingInfo timeZoneBias="0"/>
      </p:ext>
      <p:ext uri="http://customooxmlschemas.google.com/">
        <go:slidesCustomData xmlns:go="http://customooxmlschemas.google.com/" commentPostId="AAABiJLfRa0"/>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5-04-17T09:15:04.421">
    <p:pos x="115" y="56"/>
    <p:text>[2.5 min] 
I database che abbiamo scelto sono: 
- MongoDB: è stato scelto per la sua disponibilità nel contenere ed elaborare grandi quantità di dati più o meno complicati, per fare query anche complicate, come aggregazioni. La sua forte flessibilità essendo un database "schema-less". 
- Redis: è stato scelto principalmente per la velocità di accesso ai dati, essendo un database in-memory e per memorizzare dati semplici, infine per la possibilità di memorizzare dati temporanei, come oggetti in un carrello o le prescrizioni.</p:text>
    <p:extLst>
      <p:ext uri="{C676402C-5697-4E1C-873F-D02D1690AC5C}">
        <p15:threadingInfo timeZoneBias="0"/>
      </p:ext>
      <p:ext uri="http://customooxmlschemas.google.com/">
        <go:slidesCustomData xmlns:go="http://customooxmlschemas.google.com/" commentPostId="AAABiHdtVKQ"/>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04-22T09:54:00.920">
    <p:pos x="6000" y="0"/>
    <p:text>Let’s now move on to MongoDB indexes.
In the “drugs” collection, there is a compound index on the fields “drugName” and “onPrescription”. This index significantly speeds up the following queries: Visualize a list of drugs given a prefix of their name, Visualize a list of OTC drugs given a prefix of their name, and Visualize a list of prescribable drugs given a prefix of their name.
The field drugName was placed before onPrescription because otherwise the index would not work when I want to retrieve the full list of drugs, both OTC and prescribable.
In the example below, a search is performed for prescribable drugs using the prefix “caspofungin”. We can observe that the number of documents examined drops from 1778 to just 4.
The drugs collection is frequently accessed for reading, while write operations are much less frequent. Adding a new drug is a rare occurrence, while deletions and modifications are even rarer. Therefore, the presence of an index does not significantly impact system performance.</p:text>
    <p:extLst>
      <p:ext uri="{C676402C-5697-4E1C-873F-D02D1690AC5C}">
        <p15:threadingInfo timeZoneBias="0"/>
      </p:ext>
      <p:ext uri="http://customooxmlschemas.google.com/">
        <go:slidesCustomData xmlns:go="http://customooxmlschemas.google.com/" commentPostId="AAABiW375t4"/>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5-04-22T09:56:38.986">
    <p:pos x="6000" y="0"/>
    <p:text>In the “patients” collection, we have a compound index on “doctorCode” and “surname”. This index speeds up the visualization of a list of patients given a prefix of their surname.
We place doctorCode first because we assume that a doctor cannot have more than a certain number of patients, while in practice, the number of patients sharing the same surname can be significantly higher.
The example shows a query that retrieves all patients assigned to a specific doctor whose surname starts with “zudd”. We can observe that without the index, a large number of documents are scanned, while with the index, only one document is examined. The execution time also decreases drastically.
Once again, write operations are much rarer, because the addition of new users is relatively infrequent.</p:text>
    <p:extLst>
      <p:ext uri="{C676402C-5697-4E1C-873F-D02D1690AC5C}">
        <p15:threadingInfo timeZoneBias="0"/>
      </p:ext>
      <p:ext uri="http://customooxmlschemas.google.com/">
        <go:slidesCustomData xmlns:go="http://customooxmlschemas.google.com/" commentPostId="AAABiW375uA"/>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5-04-22T10:01:12.437">
    <p:pos x="6000" y="0"/>
    <p:text>Regarding the “purchases” collection, we have an index on the “purchaseDate” field. This index speeds up the following queries: Visualize the most purchased drugs in a given period and See the percentage and number of purchases of a drug for every region within a given time frame.
The example query retrieves all purchases of a specific drug within a certain date range. We can observe that, with the index, both the number of documents examined and the execution time are significantly reduced.
Introducing the index is necessary to prevent analytics involving date ranges from becoming too slow, especially since the purchases collection is expected to grow increasingly large over time.</p:text>
    <p:extLst>
      <p:ext uri="{C676402C-5697-4E1C-873F-D02D1690AC5C}">
        <p15:threadingInfo timeZoneBias="0"/>
      </p:ext>
      <p:ext uri="http://customooxmlschemas.google.com/">
        <go:slidesCustomData xmlns:go="http://customooxmlschemas.google.com/" commentPostId="AAABiW375uE"/>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5-04-06T10:38:31.690">
    <p:pos x="6000" y="0"/>
    <p:text>Discutere sulla load balancing e poi dire tutti i vantaggi su FR e il NFR ricordando che il NFR è influenzato dai primi 3 ma non dall'ultimo</p:text>
    <p:extLst>
      <p:ext uri="{C676402C-5697-4E1C-873F-D02D1690AC5C}">
        <p15:threadingInfo timeZoneBias="0"/>
      </p:ext>
      <p:ext uri="http://customooxmlschemas.google.com/">
        <go:slidesCustomData xmlns:go="http://customooxmlschemas.google.com/" commentPostId="AAABhfmw6wI"/>
      </p:ext>
    </p:extLst>
  </p:cm>
  <p:cm authorId="0" idx="10" dt="2025-04-22T10:06:57.332">
    <p:pos x="6000" y="100"/>
    <p:text>Let’s now discuss the possible sharding strategies that can increase the system’s performance by distributing access loads across multiple nodes in the Document DB.
Starting with the “patients” collection, one possible sharding strategy is to apply hashing on the “doctorCode” field.
This decision is motivated by the fact that doctors frequently search for their own patients. In this way, all patients associated with a specific doctor are stored on the same node, optimizing access efficiency. 
For the “drugs” collection, the most effective sharding key is a range-based strategy on the “drugName” attribute.
This choice is justified by the frequent searches for drugs whose names share a common prefix. These queries benefit from range-based sharding, as all matching documents are stored in the same shard, allowing the query to be handled by a single server.
For the purchases collection, the “region” attribute is used as a hashed sharding key to balance access across nodes when users retrieve their purchase history. This approach ensures that access is limited to a single shard, indeed often a patient purchases drugs within the same region.
Regarding the other collections (“doctors”, “pharmacies” and “researchers”), the best choice is to use a hashed sharding key based on the id. This strategy automatically balances the load across nodes.
Thanks to load balancing,the implementation of sharding supports the following non-functional requirement: The system must be able to store and quickly query a large volume of data.</p:text>
    <p:extLst>
      <p:ext uri="{C676402C-5697-4E1C-873F-D02D1690AC5C}">
        <p15:threadingInfo timeZoneBias="0"/>
      </p:ext>
      <p:ext uri="http://customooxmlschemas.google.com/">
        <go:slidesCustomData xmlns:go="http://customooxmlschemas.google.com/" commentPostId="AAABiX8aU0k"/>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5-04-26T09:19:51.180">
    <p:pos x="6000" y="0"/>
    <p:text>We implemented a set composed of three nodes, organized as follows: we have a master node with IP address 10.1.1.22, while the other two are replicas, on the IP addresses 10.1.1.20 and 10.1.1.21. 
All Redis requests, under normal conditions, are directed to the master node. If the master node shuts down or becomes unreachable, one of the two replicas is promoted to master, replacing the failed node and continuing to handle both read and write requests. This mechanism ensures that all data remains available at all times. 
The process of electing a new master is managed by sentinels. A sentinel is a process that monitors database nodes, continuously checking the status of both the master and replica nodes. Sentinels elect a replica as the new master in the event of a master failure and communicate this change to clients. To ensure a reliable failover mechanism, three sentinels were defined, as at least two votes are needed to elect a new master. This ensures that even if one sentinel fails, the remaining two can still reach a decision</p:text>
    <p:extLst>
      <p:ext uri="{C676402C-5697-4E1C-873F-D02D1690AC5C}">
        <p15:threadingInfo timeZoneBias="0"/>
      </p:ext>
      <p:ext uri="http://customooxmlschemas.google.com/">
        <go:slidesCustomData xmlns:go="http://customooxmlschemas.google.com/" commentPostId="AAABifmgiSo"/>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5-04-17T16:12:22.269">
    <p:pos x="6000" y="0"/>
    <p:text>Per garantire la consistenza tra Redis e MongoDB, viene utilizzato un meccanismo basato sui commit_log introdotti in precedenza. Un processo periodico si occupa di analizzare tutti i log non ancora confermati.
Per ciascun commit_log non confermato, il sistema verifica se l'ID del log è presente in Redis:
Se la chiave esiste, significa che l’operazione su Redis è andata a buon fine. Il log viene quindi marcato come confermato, aggiornando il flag a true.
Se la chiave non esiste, si assume che l’operazione su Redis sia fallita. In questo caso, viene eseguito un rollback manuale delle modifiche su MongoDB, utilizzando i dati salvati nel commit_log.</p:text>
    <p:extLst>
      <p:ext uri="{C676402C-5697-4E1C-873F-D02D1690AC5C}">
        <p15:threadingInfo timeZoneBias="0"/>
      </p:ext>
      <p:ext uri="http://customooxmlschemas.google.com/">
        <go:slidesCustomData xmlns:go="http://customooxmlschemas.google.com/" commentPostId="AAABiH6iRo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79f60d980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3479f60d980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479f60d980_1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3479f60d980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79f60d980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3479f60d980_1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7ec8c4189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347ec8c4189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7ec8c4189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47ec8c4189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7ec8c418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47ec8c418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640ade8cc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4640ade8cc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49159f853f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349159f853f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9159f853f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349159f853f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48352ea962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348352ea962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9159f853f_1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349159f853f_1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49159f853f_1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349159f853f_1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9159f853f_1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349159f853f_1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d5b1ba814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34d5b1ba814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48352ea962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348352ea962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4a545a5c7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34a545a5c7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5e4902839_2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345e4902839_2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5e4902839_3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345e4902839_3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5e4902839_3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345e4902839_3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a4bf7465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34a4bf7465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45e4902839_2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345e4902839_2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5e4902839_2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345e4902839_2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5e4902839_2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345e4902839_2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9159f853f_2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349159f853f_2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2" name="Shape 72"/>
        <p:cNvGrpSpPr/>
        <p:nvPr/>
      </p:nvGrpSpPr>
      <p:grpSpPr>
        <a:xfrm>
          <a:off x="0" y="0"/>
          <a:ext cx="0" cy="0"/>
          <a:chOff x="0" y="0"/>
          <a:chExt cx="0" cy="0"/>
        </a:xfrm>
      </p:grpSpPr>
      <p:sp>
        <p:nvSpPr>
          <p:cNvPr id="73" name="Google Shape;73;p30"/>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0"/>
          <p:cNvSpPr txBox="1"/>
          <p:nvPr>
            <p:ph idx="1" type="body"/>
          </p:nvPr>
        </p:nvSpPr>
        <p:spPr>
          <a:xfrm rot="5400000">
            <a:off x="2166411" y="-633148"/>
            <a:ext cx="4794457" cy="876179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3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3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78" name="Shape 78"/>
        <p:cNvGrpSpPr/>
        <p:nvPr/>
      </p:nvGrpSpPr>
      <p:grpSpPr>
        <a:xfrm>
          <a:off x="0" y="0"/>
          <a:ext cx="0" cy="0"/>
          <a:chOff x="0" y="0"/>
          <a:chExt cx="0" cy="0"/>
        </a:xfrm>
      </p:grpSpPr>
      <p:sp>
        <p:nvSpPr>
          <p:cNvPr id="79" name="Google Shape;79;p3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3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3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21" name="Shape 21"/>
        <p:cNvGrpSpPr/>
        <p:nvPr/>
      </p:nvGrpSpPr>
      <p:grpSpPr>
        <a:xfrm>
          <a:off x="0" y="0"/>
          <a:ext cx="0" cy="0"/>
          <a:chOff x="0" y="0"/>
          <a:chExt cx="0" cy="0"/>
        </a:xfrm>
      </p:grpSpPr>
      <p:sp>
        <p:nvSpPr>
          <p:cNvPr id="22" name="Google Shape;22;p2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2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25" name="Shape 25"/>
        <p:cNvGrpSpPr/>
        <p:nvPr/>
      </p:nvGrpSpPr>
      <p:grpSpPr>
        <a:xfrm>
          <a:off x="0" y="0"/>
          <a:ext cx="0" cy="0"/>
          <a:chOff x="0" y="0"/>
          <a:chExt cx="0" cy="0"/>
        </a:xfrm>
      </p:grpSpPr>
      <p:sp>
        <p:nvSpPr>
          <p:cNvPr id="26" name="Google Shape;26;p23"/>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2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2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30" name="Shape 30"/>
        <p:cNvGrpSpPr/>
        <p:nvPr/>
      </p:nvGrpSpPr>
      <p:grpSpPr>
        <a:xfrm>
          <a:off x="0" y="0"/>
          <a:ext cx="0" cy="0"/>
          <a:chOff x="0" y="0"/>
          <a:chExt cx="0" cy="0"/>
        </a:xfrm>
      </p:grpSpPr>
      <p:sp>
        <p:nvSpPr>
          <p:cNvPr id="31" name="Google Shape;31;p24"/>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4"/>
          <p:cNvSpPr txBox="1"/>
          <p:nvPr>
            <p:ph idx="1" type="body"/>
          </p:nvPr>
        </p:nvSpPr>
        <p:spPr>
          <a:xfrm>
            <a:off x="182741" y="1350522"/>
            <a:ext cx="8761797" cy="479445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2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2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2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6" name="Shape 36"/>
        <p:cNvGrpSpPr/>
        <p:nvPr/>
      </p:nvGrpSpPr>
      <p:grpSpPr>
        <a:xfrm>
          <a:off x="0" y="0"/>
          <a:ext cx="0" cy="0"/>
          <a:chOff x="0" y="0"/>
          <a:chExt cx="0" cy="0"/>
        </a:xfrm>
      </p:grpSpPr>
      <p:sp>
        <p:nvSpPr>
          <p:cNvPr id="37" name="Google Shape;37;p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2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2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2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42" name="Shape 42"/>
        <p:cNvGrpSpPr/>
        <p:nvPr/>
      </p:nvGrpSpPr>
      <p:grpSpPr>
        <a:xfrm>
          <a:off x="0" y="0"/>
          <a:ext cx="0" cy="0"/>
          <a:chOff x="0" y="0"/>
          <a:chExt cx="0" cy="0"/>
        </a:xfrm>
      </p:grpSpPr>
      <p:sp>
        <p:nvSpPr>
          <p:cNvPr id="43" name="Google Shape;43;p26"/>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2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2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2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9" name="Shape 49"/>
        <p:cNvGrpSpPr/>
        <p:nvPr/>
      </p:nvGrpSpPr>
      <p:grpSpPr>
        <a:xfrm>
          <a:off x="0" y="0"/>
          <a:ext cx="0" cy="0"/>
          <a:chOff x="0" y="0"/>
          <a:chExt cx="0" cy="0"/>
        </a:xfrm>
      </p:grpSpPr>
      <p:sp>
        <p:nvSpPr>
          <p:cNvPr id="50" name="Google Shape;50;p27"/>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2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2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2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8" name="Shape 58"/>
        <p:cNvGrpSpPr/>
        <p:nvPr/>
      </p:nvGrpSpPr>
      <p:grpSpPr>
        <a:xfrm>
          <a:off x="0" y="0"/>
          <a:ext cx="0" cy="0"/>
          <a:chOff x="0" y="0"/>
          <a:chExt cx="0" cy="0"/>
        </a:xfrm>
      </p:grpSpPr>
      <p:sp>
        <p:nvSpPr>
          <p:cNvPr id="59" name="Google Shape;59;p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2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2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5" name="Shape 65"/>
        <p:cNvGrpSpPr/>
        <p:nvPr/>
      </p:nvGrpSpPr>
      <p:grpSpPr>
        <a:xfrm>
          <a:off x="0" y="0"/>
          <a:ext cx="0" cy="0"/>
          <a:chOff x="0" y="0"/>
          <a:chExt cx="0" cy="0"/>
        </a:xfrm>
      </p:grpSpPr>
      <p:sp>
        <p:nvSpPr>
          <p:cNvPr id="66" name="Google Shape;66;p2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9"/>
          <p:cNvSpPr/>
          <p:nvPr>
            <p:ph idx="2" type="pic"/>
          </p:nvPr>
        </p:nvSpPr>
        <p:spPr>
          <a:xfrm>
            <a:off x="1792288" y="612775"/>
            <a:ext cx="5486400" cy="4114800"/>
          </a:xfrm>
          <a:prstGeom prst="rect">
            <a:avLst/>
          </a:prstGeom>
          <a:noFill/>
          <a:ln>
            <a:noFill/>
          </a:ln>
        </p:spPr>
      </p:sp>
      <p:sp>
        <p:nvSpPr>
          <p:cNvPr id="68" name="Google Shape;68;p2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2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2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182741" y="1350522"/>
            <a:ext cx="8761797" cy="4794457"/>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crossLabLogo.png" id="12" name="Google Shape;12;p20"/>
          <p:cNvPicPr preferRelativeResize="0"/>
          <p:nvPr/>
        </p:nvPicPr>
        <p:blipFill rotWithShape="1">
          <a:blip r:embed="rId1">
            <a:alphaModFix/>
          </a:blip>
          <a:srcRect b="0" l="0" r="0" t="0"/>
          <a:stretch/>
        </p:blipFill>
        <p:spPr>
          <a:xfrm>
            <a:off x="7130101" y="6226140"/>
            <a:ext cx="1556700" cy="511003"/>
          </a:xfrm>
          <a:prstGeom prst="rect">
            <a:avLst/>
          </a:prstGeom>
          <a:noFill/>
          <a:ln>
            <a:noFill/>
          </a:ln>
        </p:spPr>
      </p:pic>
      <p:pic>
        <p:nvPicPr>
          <p:cNvPr descr="Schermata 2019-07-02 alle 11.33.44.png" id="13" name="Google Shape;13;p20"/>
          <p:cNvPicPr preferRelativeResize="0"/>
          <p:nvPr/>
        </p:nvPicPr>
        <p:blipFill rotWithShape="1">
          <a:blip r:embed="rId2">
            <a:alphaModFix/>
          </a:blip>
          <a:srcRect b="0" l="0" r="0" t="0"/>
          <a:stretch/>
        </p:blipFill>
        <p:spPr>
          <a:xfrm>
            <a:off x="182742" y="6226140"/>
            <a:ext cx="2392045" cy="548860"/>
          </a:xfrm>
          <a:prstGeom prst="rect">
            <a:avLst/>
          </a:prstGeom>
          <a:noFill/>
          <a:ln>
            <a:noFill/>
          </a:ln>
        </p:spPr>
      </p:pic>
      <p:pic>
        <p:nvPicPr>
          <p:cNvPr descr="logoUnipi.png" id="14" name="Google Shape;14;p20"/>
          <p:cNvPicPr preferRelativeResize="0"/>
          <p:nvPr/>
        </p:nvPicPr>
        <p:blipFill rotWithShape="1">
          <a:blip r:embed="rId3">
            <a:alphaModFix/>
          </a:blip>
          <a:srcRect b="0" l="0" r="0" t="0"/>
          <a:stretch/>
        </p:blipFill>
        <p:spPr>
          <a:xfrm>
            <a:off x="4068848" y="6144979"/>
            <a:ext cx="1307462" cy="6964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3.xml"/><Relationship Id="rId4" Type="http://schemas.openxmlformats.org/officeDocument/2006/relationships/image" Target="../media/image5.png"/><Relationship Id="rId5" Type="http://schemas.openxmlformats.org/officeDocument/2006/relationships/image" Target="../media/image52.jpg"/><Relationship Id="rId6"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4.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4.xml"/><Relationship Id="rId4" Type="http://schemas.openxmlformats.org/officeDocument/2006/relationships/image" Target="../media/image22.pn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5.xml"/><Relationship Id="rId4" Type="http://schemas.openxmlformats.org/officeDocument/2006/relationships/image" Target="../media/image30.png"/><Relationship Id="rId5"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6.xml"/><Relationship Id="rId4" Type="http://schemas.openxmlformats.org/officeDocument/2006/relationships/image" Target="../media/image32.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31.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9.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1" Type="http://schemas.openxmlformats.org/officeDocument/2006/relationships/hyperlink" Target="http://www.datiopen.it/it/opendata/Farmacie" TargetMode="External"/><Relationship Id="rId10" Type="http://schemas.openxmlformats.org/officeDocument/2006/relationships/hyperlink" Target="https://www.federfarma.it/spesa-e-consumi-farmaceutici-ssn.aspx"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dati.salute.gov.it/" TargetMode="External"/><Relationship Id="rId4" Type="http://schemas.openxmlformats.org/officeDocument/2006/relationships/hyperlink" Target="https://www.aifa.gov.it/en/liste-dei-farmaci" TargetMode="External"/><Relationship Id="rId9" Type="http://schemas.openxmlformats.org/officeDocument/2006/relationships/hyperlink" Target="https://ugeo.urbistat.com/AdminStat/it/it/demografia/eta/italia/380/1" TargetMode="External"/><Relationship Id="rId5" Type="http://schemas.openxmlformats.org/officeDocument/2006/relationships/hyperlink" Target="https://www.aifa.gov.it/documents/20142/1967301/Rapporto-OsMed-2022.pdf" TargetMode="External"/><Relationship Id="rId6" Type="http://schemas.openxmlformats.org/officeDocument/2006/relationships/hyperlink" Target="http://sideeffects.embl.de/download/" TargetMode="External"/><Relationship Id="rId7" Type="http://schemas.openxmlformats.org/officeDocument/2006/relationships/hyperlink" Target="https://esploradati.censimentopopolazione.istat.it/databrowser/#/it/censtest/categories/BULKDOWNLOAD" TargetMode="External"/><Relationship Id="rId8" Type="http://schemas.openxmlformats.org/officeDocument/2006/relationships/hyperlink" Target="https://www.agenas.gov.it/comunicazione/primo-piano/2250-rapporto-sui-medici-di-medicina-general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0" y="611650"/>
            <a:ext cx="91440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00"/>
              <a:buFont typeface="Calibri"/>
              <a:buNone/>
            </a:pPr>
            <a:r>
              <a:rPr lang="en-US" sz="3900"/>
              <a:t>Large-Scale and Multi-Structured Databases</a:t>
            </a:r>
            <a:br>
              <a:rPr lang="en-US"/>
            </a:br>
            <a:r>
              <a:rPr b="1" i="1" lang="en-US"/>
              <a:t>EasyDrugs</a:t>
            </a:r>
            <a:endParaRPr i="1" sz="3300"/>
          </a:p>
        </p:txBody>
      </p:sp>
      <p:sp>
        <p:nvSpPr>
          <p:cNvPr id="89" name="Google Shape;89;p1"/>
          <p:cNvSpPr txBox="1"/>
          <p:nvPr>
            <p:ph idx="1" type="subTitle"/>
          </p:nvPr>
        </p:nvSpPr>
        <p:spPr>
          <a:xfrm>
            <a:off x="1371600" y="408975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Nilo Fabiano</a:t>
            </a:r>
            <a:endParaRPr/>
          </a:p>
          <a:p>
            <a:pPr indent="0" lvl="0" marL="0" rtl="0" algn="ctr">
              <a:spcBef>
                <a:spcPts val="0"/>
              </a:spcBef>
              <a:spcAft>
                <a:spcPts val="0"/>
              </a:spcAft>
              <a:buClr>
                <a:srgbClr val="888888"/>
              </a:buClr>
              <a:buSzPts val="3200"/>
              <a:buNone/>
            </a:pPr>
            <a:r>
              <a:rPr lang="en-US"/>
              <a:t>Lorenzo Valtriani</a:t>
            </a:r>
            <a:endParaRPr/>
          </a:p>
          <a:p>
            <a:pPr indent="0" lvl="0" marL="0" rtl="0" algn="ctr">
              <a:spcBef>
                <a:spcPts val="0"/>
              </a:spcBef>
              <a:spcAft>
                <a:spcPts val="0"/>
              </a:spcAft>
              <a:buClr>
                <a:srgbClr val="888888"/>
              </a:buClr>
              <a:buSzPts val="3200"/>
              <a:buNone/>
            </a:pPr>
            <a:r>
              <a:rPr lang="en-US"/>
              <a:t>Samuele Marchi</a:t>
            </a:r>
            <a:endParaRPr/>
          </a:p>
        </p:txBody>
      </p:sp>
      <p:pic>
        <p:nvPicPr>
          <p:cNvPr id="90" name="Google Shape;90;p1" title="logo_easydrug.jpg"/>
          <p:cNvPicPr preferRelativeResize="0"/>
          <p:nvPr/>
        </p:nvPicPr>
        <p:blipFill>
          <a:blip r:embed="rId3">
            <a:alphaModFix/>
          </a:blip>
          <a:stretch>
            <a:fillRect/>
          </a:stretch>
        </p:blipFill>
        <p:spPr>
          <a:xfrm>
            <a:off x="3837000" y="2428985"/>
            <a:ext cx="1470000" cy="147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500"/>
                                        <p:tgtEl>
                                          <p:spTgt spid="9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7"/>
          <p:cNvSpPr txBox="1"/>
          <p:nvPr>
            <p:ph type="title"/>
          </p:nvPr>
        </p:nvSpPr>
        <p:spPr>
          <a:xfrm>
            <a:off x="182741" y="-62307"/>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UML Design Class Diagram</a:t>
            </a:r>
            <a:endParaRPr/>
          </a:p>
        </p:txBody>
      </p:sp>
      <p:pic>
        <p:nvPicPr>
          <p:cNvPr id="166" name="Google Shape;166;p7" title="uml.png"/>
          <p:cNvPicPr preferRelativeResize="0"/>
          <p:nvPr/>
        </p:nvPicPr>
        <p:blipFill>
          <a:blip r:embed="rId4">
            <a:alphaModFix/>
          </a:blip>
          <a:stretch>
            <a:fillRect/>
          </a:stretch>
        </p:blipFill>
        <p:spPr>
          <a:xfrm>
            <a:off x="1739513" y="976525"/>
            <a:ext cx="5648275" cy="5178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500"/>
                                        <p:tgtEl>
                                          <p:spTgt spid="1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479f60d980_1_0"/>
          <p:cNvSpPr txBox="1"/>
          <p:nvPr>
            <p:ph type="title"/>
          </p:nvPr>
        </p:nvSpPr>
        <p:spPr>
          <a:xfrm>
            <a:off x="182741" y="-214707"/>
            <a:ext cx="8761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Application non-functional requirements</a:t>
            </a:r>
            <a:endParaRPr/>
          </a:p>
        </p:txBody>
      </p:sp>
      <p:sp>
        <p:nvSpPr>
          <p:cNvPr id="172" name="Google Shape;172;g3479f60d980_1_0"/>
          <p:cNvSpPr txBox="1"/>
          <p:nvPr/>
        </p:nvSpPr>
        <p:spPr>
          <a:xfrm>
            <a:off x="424543" y="718456"/>
            <a:ext cx="8343900" cy="53565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extLst>
                  <a:ext uri="http://customooxmlschemas.google.com/">
                    <go:slidesCustomData xmlns:go="http://customooxmlschemas.google.com/" textRoundtripDataId="1"/>
                  </a:ext>
                </a:extLst>
              </a:rPr>
              <a:t>The system must be implemented as PWA (progressive web app)</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system must be intuitive and user-friendly without requiring specific training</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system must be developed using an object-oriented programming language</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extLst>
                  <a:ext uri="http://customooxmlschemas.google.com/">
                    <go:slidesCustomData xmlns:go="http://customooxmlschemas.google.com/" textRoundtripDataId="2"/>
                  </a:ext>
                </a:extLst>
              </a:rPr>
              <a:t>The system must ensure high availability</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system must ensure partition tolerance</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system must be able to store and quickly query a large volume of data</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extLst>
                  <a:ext uri="http://customooxmlschemas.google.com/">
                    <go:slidesCustomData xmlns:go="http://customooxmlschemas.google.com/" textRoundtripDataId="3"/>
                  </a:ext>
                </a:extLst>
              </a:rPr>
              <a:t>The system must ensure data integrity in case of a crash</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system must ensure inter-database consistency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system must store all active prescriptions in the key-value database for at most one month</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system must store all drugs in the prescription cart in the key-value database for at most one day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system must store all drugs in the purchase cart in the key-value database for at most one hour</a:t>
            </a:r>
            <a:endParaRPr sz="1800">
              <a:solidFill>
                <a:schemeClr val="dk1"/>
              </a:solidFill>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system must encrypt passwords with actual security standard</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 calcmode="lin" valueType="num">
                                      <p:cBhvr additive="base">
                                        <p:cTn dur="500"/>
                                        <p:tgtEl>
                                          <p:spTgt spid="172">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 calcmode="lin" valueType="num">
                                      <p:cBhvr additive="base">
                                        <p:cTn dur="500"/>
                                        <p:tgtEl>
                                          <p:spTgt spid="172">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 calcmode="lin" valueType="num">
                                      <p:cBhvr additive="base">
                                        <p:cTn dur="500"/>
                                        <p:tgtEl>
                                          <p:spTgt spid="172">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 calcmode="lin" valueType="num">
                                      <p:cBhvr additive="base">
                                        <p:cTn dur="500"/>
                                        <p:tgtEl>
                                          <p:spTgt spid="172">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anim calcmode="lin" valueType="num">
                                      <p:cBhvr additive="base">
                                        <p:cTn dur="500"/>
                                        <p:tgtEl>
                                          <p:spTgt spid="172">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72">
                                            <p:txEl>
                                              <p:pRg end="5" st="5"/>
                                            </p:txEl>
                                          </p:spTgt>
                                        </p:tgtEl>
                                        <p:attrNameLst>
                                          <p:attrName>style.visibility</p:attrName>
                                        </p:attrNameLst>
                                      </p:cBhvr>
                                      <p:to>
                                        <p:strVal val="visible"/>
                                      </p:to>
                                    </p:set>
                                    <p:anim calcmode="lin" valueType="num">
                                      <p:cBhvr additive="base">
                                        <p:cTn dur="500"/>
                                        <p:tgtEl>
                                          <p:spTgt spid="172">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72">
                                            <p:txEl>
                                              <p:pRg end="6" st="6"/>
                                            </p:txEl>
                                          </p:spTgt>
                                        </p:tgtEl>
                                        <p:attrNameLst>
                                          <p:attrName>style.visibility</p:attrName>
                                        </p:attrNameLst>
                                      </p:cBhvr>
                                      <p:to>
                                        <p:strVal val="visible"/>
                                      </p:to>
                                    </p:set>
                                    <p:anim calcmode="lin" valueType="num">
                                      <p:cBhvr additive="base">
                                        <p:cTn dur="500"/>
                                        <p:tgtEl>
                                          <p:spTgt spid="172">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172">
                                            <p:txEl>
                                              <p:pRg end="7" st="7"/>
                                            </p:txEl>
                                          </p:spTgt>
                                        </p:tgtEl>
                                        <p:attrNameLst>
                                          <p:attrName>style.visibility</p:attrName>
                                        </p:attrNameLst>
                                      </p:cBhvr>
                                      <p:to>
                                        <p:strVal val="visible"/>
                                      </p:to>
                                    </p:set>
                                    <p:anim calcmode="lin" valueType="num">
                                      <p:cBhvr additive="base">
                                        <p:cTn dur="500"/>
                                        <p:tgtEl>
                                          <p:spTgt spid="172">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72">
                                            <p:txEl>
                                              <p:pRg end="8" st="8"/>
                                            </p:txEl>
                                          </p:spTgt>
                                        </p:tgtEl>
                                        <p:attrNameLst>
                                          <p:attrName>style.visibility</p:attrName>
                                        </p:attrNameLst>
                                      </p:cBhvr>
                                      <p:to>
                                        <p:strVal val="visible"/>
                                      </p:to>
                                    </p:set>
                                    <p:anim calcmode="lin" valueType="num">
                                      <p:cBhvr additive="base">
                                        <p:cTn dur="500"/>
                                        <p:tgtEl>
                                          <p:spTgt spid="17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172">
                                            <p:txEl>
                                              <p:pRg end="9" st="9"/>
                                            </p:txEl>
                                          </p:spTgt>
                                        </p:tgtEl>
                                        <p:attrNameLst>
                                          <p:attrName>style.visibility</p:attrName>
                                        </p:attrNameLst>
                                      </p:cBhvr>
                                      <p:to>
                                        <p:strVal val="visible"/>
                                      </p:to>
                                    </p:set>
                                    <p:anim calcmode="lin" valueType="num">
                                      <p:cBhvr additive="base">
                                        <p:cTn dur="500"/>
                                        <p:tgtEl>
                                          <p:spTgt spid="172">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172">
                                            <p:txEl>
                                              <p:pRg end="10" st="10"/>
                                            </p:txEl>
                                          </p:spTgt>
                                        </p:tgtEl>
                                        <p:attrNameLst>
                                          <p:attrName>style.visibility</p:attrName>
                                        </p:attrNameLst>
                                      </p:cBhvr>
                                      <p:to>
                                        <p:strVal val="visible"/>
                                      </p:to>
                                    </p:set>
                                    <p:anim calcmode="lin" valueType="num">
                                      <p:cBhvr additive="base">
                                        <p:cTn dur="500"/>
                                        <p:tgtEl>
                                          <p:spTgt spid="172">
                                            <p:txEl>
                                              <p:pRg end="10" st="1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172">
                                            <p:txEl>
                                              <p:pRg end="11" st="11"/>
                                            </p:txEl>
                                          </p:spTgt>
                                        </p:tgtEl>
                                        <p:attrNameLst>
                                          <p:attrName>style.visibility</p:attrName>
                                        </p:attrNameLst>
                                      </p:cBhvr>
                                      <p:to>
                                        <p:strVal val="visible"/>
                                      </p:to>
                                    </p:set>
                                    <p:anim calcmode="lin" valueType="num">
                                      <p:cBhvr additive="base">
                                        <p:cTn dur="500"/>
                                        <p:tgtEl>
                                          <p:spTgt spid="172">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479f60d980_1_5"/>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 theorem</a:t>
            </a:r>
            <a:endParaRPr/>
          </a:p>
        </p:txBody>
      </p:sp>
      <p:grpSp>
        <p:nvGrpSpPr>
          <p:cNvPr id="178" name="Google Shape;178;g3479f60d980_1_5"/>
          <p:cNvGrpSpPr/>
          <p:nvPr/>
        </p:nvGrpSpPr>
        <p:grpSpPr>
          <a:xfrm>
            <a:off x="4191000" y="1385500"/>
            <a:ext cx="3124150" cy="2811000"/>
            <a:chOff x="4191000" y="1385500"/>
            <a:chExt cx="3124150" cy="2811000"/>
          </a:xfrm>
        </p:grpSpPr>
        <p:sp>
          <p:nvSpPr>
            <p:cNvPr id="179" name="Google Shape;179;g3479f60d980_1_5"/>
            <p:cNvSpPr/>
            <p:nvPr/>
          </p:nvSpPr>
          <p:spPr>
            <a:xfrm>
              <a:off x="4191000" y="1385500"/>
              <a:ext cx="2811000" cy="2811000"/>
            </a:xfrm>
            <a:prstGeom prst="ellipse">
              <a:avLst/>
            </a:prstGeom>
            <a:solidFill>
              <a:srgbClr val="FFFF00">
                <a:alpha val="58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0" name="Google Shape;180;g3479f60d980_1_5"/>
            <p:cNvSpPr txBox="1"/>
            <p:nvPr/>
          </p:nvSpPr>
          <p:spPr>
            <a:xfrm>
              <a:off x="5168950" y="2067075"/>
              <a:ext cx="2146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Calibri"/>
                  <a:ea typeface="Calibri"/>
                  <a:cs typeface="Calibri"/>
                  <a:sym typeface="Calibri"/>
                </a:rPr>
                <a:t>Partition Tolerance</a:t>
              </a:r>
              <a:endParaRPr sz="2600">
                <a:solidFill>
                  <a:schemeClr val="dk1"/>
                </a:solidFill>
                <a:latin typeface="Calibri"/>
                <a:ea typeface="Calibri"/>
                <a:cs typeface="Calibri"/>
                <a:sym typeface="Calibri"/>
              </a:endParaRPr>
            </a:p>
          </p:txBody>
        </p:sp>
      </p:grpSp>
      <p:grpSp>
        <p:nvGrpSpPr>
          <p:cNvPr id="181" name="Google Shape;181;g3479f60d980_1_5"/>
          <p:cNvGrpSpPr/>
          <p:nvPr/>
        </p:nvGrpSpPr>
        <p:grpSpPr>
          <a:xfrm>
            <a:off x="2047875" y="1372800"/>
            <a:ext cx="2811000" cy="2811000"/>
            <a:chOff x="2047875" y="1372800"/>
            <a:chExt cx="2811000" cy="2811000"/>
          </a:xfrm>
        </p:grpSpPr>
        <p:sp>
          <p:nvSpPr>
            <p:cNvPr id="182" name="Google Shape;182;g3479f60d980_1_5"/>
            <p:cNvSpPr/>
            <p:nvPr/>
          </p:nvSpPr>
          <p:spPr>
            <a:xfrm>
              <a:off x="2047875" y="1372800"/>
              <a:ext cx="2811000" cy="2811000"/>
            </a:xfrm>
            <a:prstGeom prst="ellipse">
              <a:avLst/>
            </a:prstGeom>
            <a:solidFill>
              <a:srgbClr val="FF0000">
                <a:alpha val="6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3" name="Google Shape;183;g3479f60d980_1_5"/>
            <p:cNvSpPr txBox="1"/>
            <p:nvPr/>
          </p:nvSpPr>
          <p:spPr>
            <a:xfrm>
              <a:off x="2401200" y="2337200"/>
              <a:ext cx="1789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Calibri"/>
                  <a:ea typeface="Calibri"/>
                  <a:cs typeface="Calibri"/>
                  <a:sym typeface="Calibri"/>
                </a:rPr>
                <a:t>Consistency</a:t>
              </a:r>
              <a:endParaRPr sz="2600">
                <a:solidFill>
                  <a:schemeClr val="dk1"/>
                </a:solidFill>
                <a:latin typeface="Calibri"/>
                <a:ea typeface="Calibri"/>
                <a:cs typeface="Calibri"/>
                <a:sym typeface="Calibri"/>
              </a:endParaRPr>
            </a:p>
          </p:txBody>
        </p:sp>
      </p:grpSp>
      <p:grpSp>
        <p:nvGrpSpPr>
          <p:cNvPr id="184" name="Google Shape;184;g3479f60d980_1_5"/>
          <p:cNvGrpSpPr/>
          <p:nvPr/>
        </p:nvGrpSpPr>
        <p:grpSpPr>
          <a:xfrm>
            <a:off x="3158150" y="2922200"/>
            <a:ext cx="2811000" cy="2811000"/>
            <a:chOff x="3158150" y="2922200"/>
            <a:chExt cx="2811000" cy="2811000"/>
          </a:xfrm>
        </p:grpSpPr>
        <p:sp>
          <p:nvSpPr>
            <p:cNvPr id="185" name="Google Shape;185;g3479f60d980_1_5"/>
            <p:cNvSpPr/>
            <p:nvPr/>
          </p:nvSpPr>
          <p:spPr>
            <a:xfrm>
              <a:off x="3158150" y="2922200"/>
              <a:ext cx="2811000" cy="2811000"/>
            </a:xfrm>
            <a:prstGeom prst="ellipse">
              <a:avLst/>
            </a:prstGeom>
            <a:solidFill>
              <a:srgbClr val="0000FF">
                <a:alpha val="5881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 name="Google Shape;186;g3479f60d980_1_5"/>
            <p:cNvSpPr txBox="1"/>
            <p:nvPr/>
          </p:nvSpPr>
          <p:spPr>
            <a:xfrm>
              <a:off x="3727950" y="4504925"/>
              <a:ext cx="1688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Calibri"/>
                  <a:ea typeface="Calibri"/>
                  <a:cs typeface="Calibri"/>
                  <a:sym typeface="Calibri"/>
                </a:rPr>
                <a:t>Availability</a:t>
              </a:r>
              <a:endParaRPr sz="2600">
                <a:solidFill>
                  <a:schemeClr val="dk1"/>
                </a:solidFill>
                <a:latin typeface="Calibri"/>
                <a:ea typeface="Calibri"/>
                <a:cs typeface="Calibri"/>
                <a:sym typeface="Calibri"/>
              </a:endParaRPr>
            </a:p>
          </p:txBody>
        </p:sp>
      </p:grpSp>
      <p:sp>
        <p:nvSpPr>
          <p:cNvPr id="187" name="Google Shape;187;g3479f60d980_1_5"/>
          <p:cNvSpPr txBox="1"/>
          <p:nvPr/>
        </p:nvSpPr>
        <p:spPr>
          <a:xfrm>
            <a:off x="4858875" y="3271500"/>
            <a:ext cx="685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200">
                <a:solidFill>
                  <a:srgbClr val="00FF00"/>
                </a:solidFill>
                <a:latin typeface="Calibri"/>
                <a:ea typeface="Calibri"/>
                <a:cs typeface="Calibri"/>
                <a:sym typeface="Calibri"/>
              </a:rPr>
              <a:t>AP</a:t>
            </a:r>
            <a:endParaRPr b="1" i="1" sz="3200">
              <a:solidFill>
                <a:srgbClr val="00FF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1"/>
                                        </p:tgtEl>
                                      </p:cBhvr>
                                    </p:animEffect>
                                    <p:set>
                                      <p:cBhvr>
                                        <p:cTn dur="1" fill="hold">
                                          <p:stCondLst>
                                            <p:cond delay="1000"/>
                                          </p:stCondLst>
                                        </p:cTn>
                                        <p:tgtEl>
                                          <p:spTgt spid="18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479f60d980_1_1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Databases</a:t>
            </a:r>
            <a:endParaRPr/>
          </a:p>
        </p:txBody>
      </p:sp>
      <p:sp>
        <p:nvSpPr>
          <p:cNvPr id="193" name="Google Shape;193;g3479f60d980_1_10"/>
          <p:cNvSpPr txBox="1"/>
          <p:nvPr/>
        </p:nvSpPr>
        <p:spPr>
          <a:xfrm>
            <a:off x="424543" y="1404256"/>
            <a:ext cx="8343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194" name="Google Shape;194;g3479f60d980_1_10"/>
          <p:cNvPicPr preferRelativeResize="0"/>
          <p:nvPr/>
        </p:nvPicPr>
        <p:blipFill>
          <a:blip r:embed="rId4">
            <a:alphaModFix/>
          </a:blip>
          <a:stretch>
            <a:fillRect/>
          </a:stretch>
        </p:blipFill>
        <p:spPr>
          <a:xfrm>
            <a:off x="1003300" y="1681238"/>
            <a:ext cx="1971875" cy="1971875"/>
          </a:xfrm>
          <a:prstGeom prst="rect">
            <a:avLst/>
          </a:prstGeom>
          <a:noFill/>
          <a:ln>
            <a:noFill/>
          </a:ln>
        </p:spPr>
      </p:pic>
      <p:pic>
        <p:nvPicPr>
          <p:cNvPr id="195" name="Google Shape;195;g3479f60d980_1_10"/>
          <p:cNvPicPr preferRelativeResize="0"/>
          <p:nvPr/>
        </p:nvPicPr>
        <p:blipFill>
          <a:blip r:embed="rId5">
            <a:alphaModFix/>
          </a:blip>
          <a:stretch>
            <a:fillRect/>
          </a:stretch>
        </p:blipFill>
        <p:spPr>
          <a:xfrm>
            <a:off x="4872925" y="1571540"/>
            <a:ext cx="3895526" cy="2191250"/>
          </a:xfrm>
          <a:prstGeom prst="rect">
            <a:avLst/>
          </a:prstGeom>
          <a:noFill/>
          <a:ln>
            <a:noFill/>
          </a:ln>
        </p:spPr>
      </p:pic>
      <p:pic>
        <p:nvPicPr>
          <p:cNvPr id="196" name="Google Shape;196;g3479f60d980_1_10"/>
          <p:cNvPicPr preferRelativeResize="0"/>
          <p:nvPr/>
        </p:nvPicPr>
        <p:blipFill>
          <a:blip r:embed="rId6">
            <a:alphaModFix/>
          </a:blip>
          <a:stretch>
            <a:fillRect/>
          </a:stretch>
        </p:blipFill>
        <p:spPr>
          <a:xfrm>
            <a:off x="3777825" y="4101250"/>
            <a:ext cx="1588350" cy="1588350"/>
          </a:xfrm>
          <a:prstGeom prst="rect">
            <a:avLst/>
          </a:prstGeom>
          <a:noFill/>
          <a:ln>
            <a:noFill/>
          </a:ln>
        </p:spPr>
      </p:pic>
      <p:sp>
        <p:nvSpPr>
          <p:cNvPr id="197" name="Google Shape;197;g3479f60d980_1_10"/>
          <p:cNvSpPr/>
          <p:nvPr/>
        </p:nvSpPr>
        <p:spPr>
          <a:xfrm>
            <a:off x="5261175" y="3986950"/>
            <a:ext cx="177900" cy="177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8" name="Google Shape;198;g3479f60d980_1_10"/>
          <p:cNvSpPr/>
          <p:nvPr/>
        </p:nvSpPr>
        <p:spPr>
          <a:xfrm>
            <a:off x="5261175" y="3517950"/>
            <a:ext cx="177900" cy="177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9" name="Google Shape;199;g3479f60d980_1_10"/>
          <p:cNvSpPr/>
          <p:nvPr/>
        </p:nvSpPr>
        <p:spPr>
          <a:xfrm>
            <a:off x="5819975" y="3340050"/>
            <a:ext cx="177900" cy="177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 name="Google Shape;200;g3479f60d980_1_10"/>
          <p:cNvSpPr txBox="1"/>
          <p:nvPr/>
        </p:nvSpPr>
        <p:spPr>
          <a:xfrm>
            <a:off x="182750" y="3831025"/>
            <a:ext cx="3414000" cy="219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Store temporary attributes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Simple queries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Simple data models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Fast data access </a:t>
            </a:r>
            <a:endParaRPr sz="1800">
              <a:solidFill>
                <a:schemeClr val="dk1"/>
              </a:solidFill>
              <a:latin typeface="Calibri"/>
              <a:ea typeface="Calibri"/>
              <a:cs typeface="Calibri"/>
              <a:sym typeface="Calibri"/>
            </a:endParaRPr>
          </a:p>
        </p:txBody>
      </p:sp>
      <p:sp>
        <p:nvSpPr>
          <p:cNvPr id="201" name="Google Shape;201;g3479f60d980_1_10"/>
          <p:cNvSpPr/>
          <p:nvPr/>
        </p:nvSpPr>
        <p:spPr>
          <a:xfrm>
            <a:off x="5544075" y="3097950"/>
            <a:ext cx="177900" cy="177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2" name="Google Shape;202;g3479f60d980_1_10"/>
          <p:cNvSpPr/>
          <p:nvPr/>
        </p:nvSpPr>
        <p:spPr>
          <a:xfrm>
            <a:off x="4101063" y="3923350"/>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3" name="Google Shape;203;g3479f60d980_1_10"/>
          <p:cNvSpPr/>
          <p:nvPr/>
        </p:nvSpPr>
        <p:spPr>
          <a:xfrm>
            <a:off x="4101063" y="3653125"/>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4" name="Google Shape;204;g3479f60d980_1_10"/>
          <p:cNvSpPr/>
          <p:nvPr/>
        </p:nvSpPr>
        <p:spPr>
          <a:xfrm>
            <a:off x="3681963" y="3517950"/>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5" name="Google Shape;205;g3479f60d980_1_10"/>
          <p:cNvSpPr/>
          <p:nvPr/>
        </p:nvSpPr>
        <p:spPr>
          <a:xfrm>
            <a:off x="3681963" y="3097950"/>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6" name="Google Shape;206;g3479f60d980_1_10"/>
          <p:cNvSpPr/>
          <p:nvPr/>
        </p:nvSpPr>
        <p:spPr>
          <a:xfrm>
            <a:off x="3212063" y="2851938"/>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7" name="Google Shape;207;g3479f60d980_1_10"/>
          <p:cNvSpPr/>
          <p:nvPr/>
        </p:nvSpPr>
        <p:spPr>
          <a:xfrm>
            <a:off x="2975163" y="2443113"/>
            <a:ext cx="177900" cy="17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8" name="Google Shape;208;g3479f60d980_1_10"/>
          <p:cNvSpPr txBox="1"/>
          <p:nvPr/>
        </p:nvSpPr>
        <p:spPr>
          <a:xfrm>
            <a:off x="5599650" y="3831025"/>
            <a:ext cx="33450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Store large amount of data</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Complex queries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Huge flexibility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Horizontal scalability</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300"/>
                                        <p:tgtEl>
                                          <p:spTgt spid="197"/>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300"/>
                                        <p:tgtEl>
                                          <p:spTgt spid="198"/>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300"/>
                                        <p:tgtEl>
                                          <p:spTgt spid="199"/>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300"/>
                                        <p:tgtEl>
                                          <p:spTgt spid="201"/>
                                        </p:tgtEl>
                                      </p:cBhvr>
                                    </p:animEffect>
                                  </p:childTnLst>
                                </p:cTn>
                              </p:par>
                            </p:childTnLst>
                          </p:cTn>
                        </p:par>
                        <p:par>
                          <p:cTn fill="hold">
                            <p:stCondLst>
                              <p:cond delay="1200"/>
                            </p:stCondLst>
                            <p:childTnLst>
                              <p:par>
                                <p:cTn fill="hold" nodeType="after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300"/>
                                        <p:tgtEl>
                                          <p:spTgt spid="202"/>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300"/>
                                        <p:tgtEl>
                                          <p:spTgt spid="203"/>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300"/>
                                        <p:tgtEl>
                                          <p:spTgt spid="204"/>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300"/>
                                        <p:tgtEl>
                                          <p:spTgt spid="205"/>
                                        </p:tgtEl>
                                      </p:cBhvr>
                                    </p:animEffec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300"/>
                                        <p:tgtEl>
                                          <p:spTgt spid="2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300"/>
                                        <p:tgtEl>
                                          <p:spTgt spid="207"/>
                                        </p:tgtEl>
                                      </p:cBhvr>
                                    </p:animEffec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3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47ec8c4189_0_3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Document DB Design (i)</a:t>
            </a:r>
            <a:endParaRPr/>
          </a:p>
        </p:txBody>
      </p:sp>
      <p:pic>
        <p:nvPicPr>
          <p:cNvPr id="214" name="Google Shape;214;g347ec8c4189_0_30"/>
          <p:cNvPicPr preferRelativeResize="0"/>
          <p:nvPr/>
        </p:nvPicPr>
        <p:blipFill rotWithShape="1">
          <a:blip r:embed="rId3">
            <a:alphaModFix/>
          </a:blip>
          <a:srcRect b="39343" l="22934" r="41107" t="36315"/>
          <a:stretch/>
        </p:blipFill>
        <p:spPr>
          <a:xfrm>
            <a:off x="2172650" y="4005850"/>
            <a:ext cx="4782000" cy="1719651"/>
          </a:xfrm>
          <a:prstGeom prst="rect">
            <a:avLst/>
          </a:prstGeom>
          <a:noFill/>
          <a:ln>
            <a:noFill/>
          </a:ln>
        </p:spPr>
      </p:pic>
      <p:pic>
        <p:nvPicPr>
          <p:cNvPr id="215" name="Google Shape;215;g347ec8c4189_0_30"/>
          <p:cNvPicPr preferRelativeResize="0"/>
          <p:nvPr/>
        </p:nvPicPr>
        <p:blipFill rotWithShape="1">
          <a:blip r:embed="rId4">
            <a:alphaModFix/>
          </a:blip>
          <a:srcRect b="43324" l="23605" r="40922" t="36260"/>
          <a:stretch/>
        </p:blipFill>
        <p:spPr>
          <a:xfrm>
            <a:off x="4880750" y="1740750"/>
            <a:ext cx="4119326" cy="1259417"/>
          </a:xfrm>
          <a:prstGeom prst="rect">
            <a:avLst/>
          </a:prstGeom>
          <a:noFill/>
          <a:ln>
            <a:noFill/>
          </a:ln>
        </p:spPr>
      </p:pic>
      <p:sp>
        <p:nvSpPr>
          <p:cNvPr id="216" name="Google Shape;216;g347ec8c4189_0_30"/>
          <p:cNvSpPr txBox="1"/>
          <p:nvPr/>
        </p:nvSpPr>
        <p:spPr>
          <a:xfrm>
            <a:off x="3828300" y="3605050"/>
            <a:ext cx="14874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Doctors Collection</a:t>
            </a:r>
            <a:endParaRPr sz="1300">
              <a:solidFill>
                <a:schemeClr val="dk1"/>
              </a:solidFill>
              <a:latin typeface="Calibri"/>
              <a:ea typeface="Calibri"/>
              <a:cs typeface="Calibri"/>
              <a:sym typeface="Calibri"/>
            </a:endParaRPr>
          </a:p>
        </p:txBody>
      </p:sp>
      <p:sp>
        <p:nvSpPr>
          <p:cNvPr id="217" name="Google Shape;217;g347ec8c4189_0_30"/>
          <p:cNvSpPr txBox="1"/>
          <p:nvPr/>
        </p:nvSpPr>
        <p:spPr>
          <a:xfrm>
            <a:off x="5955950" y="1286525"/>
            <a:ext cx="19689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Pharmacies Collection</a:t>
            </a:r>
            <a:endParaRPr sz="1300">
              <a:solidFill>
                <a:schemeClr val="dk1"/>
              </a:solidFill>
              <a:latin typeface="Calibri"/>
              <a:ea typeface="Calibri"/>
              <a:cs typeface="Calibri"/>
              <a:sym typeface="Calibri"/>
            </a:endParaRPr>
          </a:p>
        </p:txBody>
      </p:sp>
      <p:pic>
        <p:nvPicPr>
          <p:cNvPr id="218" name="Google Shape;218;g347ec8c4189_0_30"/>
          <p:cNvPicPr preferRelativeResize="0"/>
          <p:nvPr/>
        </p:nvPicPr>
        <p:blipFill rotWithShape="1">
          <a:blip r:embed="rId5">
            <a:alphaModFix/>
          </a:blip>
          <a:srcRect b="38560" l="22592" r="40660" t="36503"/>
          <a:stretch/>
        </p:blipFill>
        <p:spPr>
          <a:xfrm>
            <a:off x="143913" y="1740750"/>
            <a:ext cx="4217174" cy="1520183"/>
          </a:xfrm>
          <a:prstGeom prst="rect">
            <a:avLst/>
          </a:prstGeom>
          <a:noFill/>
          <a:ln>
            <a:noFill/>
          </a:ln>
        </p:spPr>
      </p:pic>
      <p:sp>
        <p:nvSpPr>
          <p:cNvPr id="219" name="Google Shape;219;g347ec8c4189_0_30"/>
          <p:cNvSpPr txBox="1"/>
          <p:nvPr/>
        </p:nvSpPr>
        <p:spPr>
          <a:xfrm>
            <a:off x="1356238" y="1286525"/>
            <a:ext cx="17925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Researchers Collection</a:t>
            </a:r>
            <a:endParaRPr sz="13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2" presetSubtype="8">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2" presetSubtype="2">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2" presetSubtype="4">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47ec8c4189_0_43"/>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Document DB Design (ii)</a:t>
            </a:r>
            <a:endParaRPr/>
          </a:p>
        </p:txBody>
      </p:sp>
      <p:pic>
        <p:nvPicPr>
          <p:cNvPr id="225" name="Google Shape;225;g347ec8c4189_0_43"/>
          <p:cNvPicPr preferRelativeResize="0"/>
          <p:nvPr/>
        </p:nvPicPr>
        <p:blipFill rotWithShape="1">
          <a:blip r:embed="rId3">
            <a:alphaModFix/>
          </a:blip>
          <a:srcRect b="4622" l="18504" r="51010" t="32138"/>
          <a:stretch/>
        </p:blipFill>
        <p:spPr>
          <a:xfrm>
            <a:off x="182750" y="1784613"/>
            <a:ext cx="3314251" cy="3740049"/>
          </a:xfrm>
          <a:prstGeom prst="rect">
            <a:avLst/>
          </a:prstGeom>
          <a:noFill/>
          <a:ln>
            <a:noFill/>
          </a:ln>
        </p:spPr>
      </p:pic>
      <p:sp>
        <p:nvSpPr>
          <p:cNvPr id="226" name="Google Shape;226;g347ec8c4189_0_43"/>
          <p:cNvSpPr txBox="1"/>
          <p:nvPr/>
        </p:nvSpPr>
        <p:spPr>
          <a:xfrm>
            <a:off x="886487" y="1435150"/>
            <a:ext cx="19068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Patients Collection</a:t>
            </a:r>
            <a:endParaRPr sz="1300">
              <a:solidFill>
                <a:schemeClr val="dk1"/>
              </a:solidFill>
              <a:latin typeface="Calibri"/>
              <a:ea typeface="Calibri"/>
              <a:cs typeface="Calibri"/>
              <a:sym typeface="Calibri"/>
            </a:endParaRPr>
          </a:p>
        </p:txBody>
      </p:sp>
      <p:pic>
        <p:nvPicPr>
          <p:cNvPr id="227" name="Google Shape;227;g347ec8c4189_0_43"/>
          <p:cNvPicPr preferRelativeResize="0"/>
          <p:nvPr/>
        </p:nvPicPr>
        <p:blipFill>
          <a:blip r:embed="rId4">
            <a:alphaModFix/>
          </a:blip>
          <a:stretch>
            <a:fillRect/>
          </a:stretch>
        </p:blipFill>
        <p:spPr>
          <a:xfrm>
            <a:off x="2669450" y="4226325"/>
            <a:ext cx="3386700" cy="1808800"/>
          </a:xfrm>
          <a:prstGeom prst="rect">
            <a:avLst/>
          </a:prstGeom>
          <a:noFill/>
          <a:ln>
            <a:noFill/>
          </a:ln>
        </p:spPr>
      </p:pic>
      <p:sp>
        <p:nvSpPr>
          <p:cNvPr id="228" name="Google Shape;228;g347ec8c4189_0_43"/>
          <p:cNvSpPr txBox="1"/>
          <p:nvPr/>
        </p:nvSpPr>
        <p:spPr>
          <a:xfrm>
            <a:off x="2666300" y="3869425"/>
            <a:ext cx="604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Patient-to-Doctor Ratio by City</a:t>
            </a:r>
            <a:endParaRPr sz="1600">
              <a:solidFill>
                <a:schemeClr val="dk1"/>
              </a:solidFill>
              <a:latin typeface="Calibri"/>
              <a:ea typeface="Calibri"/>
              <a:cs typeface="Calibri"/>
              <a:sym typeface="Calibri"/>
            </a:endParaRPr>
          </a:p>
        </p:txBody>
      </p:sp>
      <p:pic>
        <p:nvPicPr>
          <p:cNvPr id="229" name="Google Shape;229;g347ec8c4189_0_43" title="patienthome2.png"/>
          <p:cNvPicPr preferRelativeResize="0"/>
          <p:nvPr/>
        </p:nvPicPr>
        <p:blipFill>
          <a:blip r:embed="rId5">
            <a:alphaModFix/>
          </a:blip>
          <a:stretch>
            <a:fillRect/>
          </a:stretch>
        </p:blipFill>
        <p:spPr>
          <a:xfrm>
            <a:off x="6349650" y="1418937"/>
            <a:ext cx="2561200" cy="4471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2" presetSubtype="4">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47ec8c4189_0_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Document DB Design (iii)</a:t>
            </a:r>
            <a:endParaRPr/>
          </a:p>
        </p:txBody>
      </p:sp>
      <p:pic>
        <p:nvPicPr>
          <p:cNvPr id="235" name="Google Shape;235;g347ec8c4189_0_0"/>
          <p:cNvPicPr preferRelativeResize="0"/>
          <p:nvPr/>
        </p:nvPicPr>
        <p:blipFill rotWithShape="1">
          <a:blip r:embed="rId3">
            <a:alphaModFix/>
          </a:blip>
          <a:srcRect b="17005" l="19034" r="58114" t="37647"/>
          <a:stretch/>
        </p:blipFill>
        <p:spPr>
          <a:xfrm>
            <a:off x="295700" y="1665375"/>
            <a:ext cx="3060000" cy="3226074"/>
          </a:xfrm>
          <a:prstGeom prst="rect">
            <a:avLst/>
          </a:prstGeom>
          <a:noFill/>
          <a:ln>
            <a:noFill/>
          </a:ln>
        </p:spPr>
      </p:pic>
      <p:sp>
        <p:nvSpPr>
          <p:cNvPr id="236" name="Google Shape;236;g347ec8c4189_0_0"/>
          <p:cNvSpPr txBox="1"/>
          <p:nvPr/>
        </p:nvSpPr>
        <p:spPr>
          <a:xfrm>
            <a:off x="931705" y="1356675"/>
            <a:ext cx="182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Drugs Collection</a:t>
            </a:r>
            <a:endParaRPr sz="1300">
              <a:solidFill>
                <a:schemeClr val="dk1"/>
              </a:solidFill>
              <a:latin typeface="Calibri"/>
              <a:ea typeface="Calibri"/>
              <a:cs typeface="Calibri"/>
              <a:sym typeface="Calibri"/>
            </a:endParaRPr>
          </a:p>
        </p:txBody>
      </p:sp>
      <p:pic>
        <p:nvPicPr>
          <p:cNvPr id="237" name="Google Shape;237;g347ec8c4189_0_0"/>
          <p:cNvPicPr preferRelativeResize="0"/>
          <p:nvPr/>
        </p:nvPicPr>
        <p:blipFill>
          <a:blip r:embed="rId4">
            <a:alphaModFix/>
          </a:blip>
          <a:stretch>
            <a:fillRect/>
          </a:stretch>
        </p:blipFill>
        <p:spPr>
          <a:xfrm>
            <a:off x="4205000" y="1574074"/>
            <a:ext cx="4073450" cy="2188200"/>
          </a:xfrm>
          <a:prstGeom prst="rect">
            <a:avLst/>
          </a:prstGeom>
          <a:noFill/>
          <a:ln>
            <a:noFill/>
          </a:ln>
        </p:spPr>
      </p:pic>
      <p:sp>
        <p:nvSpPr>
          <p:cNvPr id="238" name="Google Shape;238;g347ec8c4189_0_0"/>
          <p:cNvSpPr txBox="1"/>
          <p:nvPr/>
        </p:nvSpPr>
        <p:spPr>
          <a:xfrm>
            <a:off x="4205025" y="3713275"/>
            <a:ext cx="407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Retrieving Indications with Fewer drugs</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2" presetSubtype="8">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4640ade8cc_0_11"/>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Document DB Design (iv)</a:t>
            </a:r>
            <a:endParaRPr/>
          </a:p>
        </p:txBody>
      </p:sp>
      <p:pic>
        <p:nvPicPr>
          <p:cNvPr id="244" name="Google Shape;244;g34640ade8cc_0_11"/>
          <p:cNvPicPr preferRelativeResize="0"/>
          <p:nvPr/>
        </p:nvPicPr>
        <p:blipFill rotWithShape="1">
          <a:blip r:embed="rId3">
            <a:alphaModFix/>
          </a:blip>
          <a:srcRect b="53013" l="19742" r="60240" t="30981"/>
          <a:stretch/>
        </p:blipFill>
        <p:spPr>
          <a:xfrm>
            <a:off x="692075" y="1555075"/>
            <a:ext cx="2690750" cy="1142999"/>
          </a:xfrm>
          <a:prstGeom prst="rect">
            <a:avLst/>
          </a:prstGeom>
          <a:noFill/>
          <a:ln>
            <a:noFill/>
          </a:ln>
        </p:spPr>
      </p:pic>
      <p:sp>
        <p:nvSpPr>
          <p:cNvPr id="245" name="Google Shape;245;g34640ade8cc_0_11"/>
          <p:cNvSpPr txBox="1"/>
          <p:nvPr/>
        </p:nvSpPr>
        <p:spPr>
          <a:xfrm>
            <a:off x="926258" y="1170175"/>
            <a:ext cx="222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Purchases </a:t>
            </a:r>
            <a:r>
              <a:rPr lang="en-US" sz="1300">
                <a:solidFill>
                  <a:schemeClr val="dk1"/>
                </a:solidFill>
                <a:latin typeface="Calibri"/>
                <a:ea typeface="Calibri"/>
                <a:cs typeface="Calibri"/>
                <a:sym typeface="Calibri"/>
              </a:rPr>
              <a:t>Collection</a:t>
            </a:r>
            <a:endParaRPr sz="1300">
              <a:solidFill>
                <a:schemeClr val="dk1"/>
              </a:solidFill>
              <a:latin typeface="Calibri"/>
              <a:ea typeface="Calibri"/>
              <a:cs typeface="Calibri"/>
              <a:sym typeface="Calibri"/>
            </a:endParaRPr>
          </a:p>
        </p:txBody>
      </p:sp>
      <p:pic>
        <p:nvPicPr>
          <p:cNvPr id="246" name="Google Shape;246;g34640ade8cc_0_11"/>
          <p:cNvPicPr preferRelativeResize="0"/>
          <p:nvPr/>
        </p:nvPicPr>
        <p:blipFill>
          <a:blip r:embed="rId4">
            <a:alphaModFix/>
          </a:blip>
          <a:stretch>
            <a:fillRect/>
          </a:stretch>
        </p:blipFill>
        <p:spPr>
          <a:xfrm>
            <a:off x="4750250" y="1170175"/>
            <a:ext cx="3954800" cy="4366550"/>
          </a:xfrm>
          <a:prstGeom prst="rect">
            <a:avLst/>
          </a:prstGeom>
          <a:noFill/>
          <a:ln>
            <a:noFill/>
          </a:ln>
        </p:spPr>
      </p:pic>
      <p:sp>
        <p:nvSpPr>
          <p:cNvPr id="247" name="Google Shape;247;g34640ade8cc_0_11"/>
          <p:cNvSpPr txBox="1"/>
          <p:nvPr/>
        </p:nvSpPr>
        <p:spPr>
          <a:xfrm>
            <a:off x="4750250" y="5536725"/>
            <a:ext cx="3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Geographical Distribution of drug Purchases</a:t>
            </a:r>
            <a:endParaRPr/>
          </a:p>
        </p:txBody>
      </p:sp>
      <p:pic>
        <p:nvPicPr>
          <p:cNvPr id="248" name="Google Shape;248;g34640ade8cc_0_11"/>
          <p:cNvPicPr preferRelativeResize="0"/>
          <p:nvPr/>
        </p:nvPicPr>
        <p:blipFill>
          <a:blip r:embed="rId5">
            <a:alphaModFix/>
          </a:blip>
          <a:stretch>
            <a:fillRect/>
          </a:stretch>
        </p:blipFill>
        <p:spPr>
          <a:xfrm>
            <a:off x="813025" y="2972900"/>
            <a:ext cx="2800501" cy="2563829"/>
          </a:xfrm>
          <a:prstGeom prst="rect">
            <a:avLst/>
          </a:prstGeom>
          <a:noFill/>
          <a:ln>
            <a:noFill/>
          </a:ln>
        </p:spPr>
      </p:pic>
      <p:sp>
        <p:nvSpPr>
          <p:cNvPr id="249" name="Google Shape;249;g34640ade8cc_0_11"/>
          <p:cNvSpPr txBox="1"/>
          <p:nvPr/>
        </p:nvSpPr>
        <p:spPr>
          <a:xfrm>
            <a:off x="660625" y="5536725"/>
            <a:ext cx="33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Retrieving the m</a:t>
            </a:r>
            <a:r>
              <a:rPr lang="en-US"/>
              <a:t>ost Purchased drugs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2" presetSubtype="8">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0"/>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MongoDB Replica Set Configuration</a:t>
            </a:r>
            <a:endParaRPr/>
          </a:p>
        </p:txBody>
      </p:sp>
      <p:pic>
        <p:nvPicPr>
          <p:cNvPr id="255" name="Google Shape;255;p10"/>
          <p:cNvPicPr preferRelativeResize="0"/>
          <p:nvPr/>
        </p:nvPicPr>
        <p:blipFill rotWithShape="1">
          <a:blip r:embed="rId3">
            <a:alphaModFix/>
          </a:blip>
          <a:srcRect b="39010" l="49998" r="25520" t="41317"/>
          <a:stretch/>
        </p:blipFill>
        <p:spPr>
          <a:xfrm>
            <a:off x="560538" y="2010425"/>
            <a:ext cx="4011475" cy="1712575"/>
          </a:xfrm>
          <a:prstGeom prst="rect">
            <a:avLst/>
          </a:prstGeom>
          <a:noFill/>
          <a:ln>
            <a:noFill/>
          </a:ln>
        </p:spPr>
      </p:pic>
      <p:sp>
        <p:nvSpPr>
          <p:cNvPr id="256" name="Google Shape;256;p10"/>
          <p:cNvSpPr txBox="1"/>
          <p:nvPr/>
        </p:nvSpPr>
        <p:spPr>
          <a:xfrm>
            <a:off x="1963475" y="3520100"/>
            <a:ext cx="189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Replica Set configuration </a:t>
            </a:r>
            <a:endParaRPr sz="1300">
              <a:solidFill>
                <a:schemeClr val="dk1"/>
              </a:solidFill>
              <a:latin typeface="Calibri"/>
              <a:ea typeface="Calibri"/>
              <a:cs typeface="Calibri"/>
              <a:sym typeface="Calibri"/>
            </a:endParaRPr>
          </a:p>
        </p:txBody>
      </p:sp>
      <p:sp>
        <p:nvSpPr>
          <p:cNvPr id="257" name="Google Shape;257;p10"/>
          <p:cNvSpPr txBox="1"/>
          <p:nvPr/>
        </p:nvSpPr>
        <p:spPr>
          <a:xfrm>
            <a:off x="5022900" y="1803750"/>
            <a:ext cx="3764700" cy="246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Replication structure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Primary Node: IP 10.1.1.20</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Replicas: IPs 10.1.1.21, 10.1.1.22</a:t>
            </a:r>
            <a:endParaRPr>
              <a:solidFill>
                <a:schemeClr val="dk1"/>
              </a:solidFill>
              <a:latin typeface="Calibri"/>
              <a:ea typeface="Calibri"/>
              <a:cs typeface="Calibri"/>
              <a:sym typeface="Calibri"/>
            </a:endParaRPr>
          </a:p>
          <a:p>
            <a:pPr indent="0" lvl="0" marL="9144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i="1" lang="en-US">
                <a:solidFill>
                  <a:schemeClr val="dk1"/>
                </a:solidFill>
                <a:latin typeface="Calibri"/>
                <a:ea typeface="Calibri"/>
                <a:cs typeface="Calibri"/>
                <a:sym typeface="Calibri"/>
              </a:rPr>
              <a:t>Write Concern</a:t>
            </a:r>
            <a:r>
              <a:rPr lang="en-US">
                <a:solidFill>
                  <a:schemeClr val="dk1"/>
                </a:solidFill>
                <a:latin typeface="Calibri"/>
                <a:ea typeface="Calibri"/>
                <a:cs typeface="Calibri"/>
                <a:sym typeface="Calibri"/>
              </a:rPr>
              <a:t> = 1</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quick response time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eventual consistency</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i="1" lang="en-US">
                <a:solidFill>
                  <a:schemeClr val="dk1"/>
                </a:solidFill>
                <a:latin typeface="Calibri"/>
                <a:ea typeface="Calibri"/>
                <a:cs typeface="Calibri"/>
                <a:sym typeface="Calibri"/>
              </a:rPr>
              <a:t>Read Preference</a:t>
            </a:r>
            <a:r>
              <a:rPr lang="en-US">
                <a:solidFill>
                  <a:schemeClr val="dk1"/>
                </a:solidFill>
                <a:latin typeface="Calibri"/>
                <a:ea typeface="Calibri"/>
                <a:cs typeface="Calibri"/>
                <a:sym typeface="Calibri"/>
              </a:rPr>
              <a:t> = nearest</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reduce query latency</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balance of network’s throughput </a:t>
            </a:r>
            <a:endParaRPr>
              <a:solidFill>
                <a:schemeClr val="dk1"/>
              </a:solidFill>
              <a:latin typeface="Calibri"/>
              <a:ea typeface="Calibri"/>
              <a:cs typeface="Calibri"/>
              <a:sym typeface="Calibri"/>
            </a:endParaRPr>
          </a:p>
        </p:txBody>
      </p:sp>
      <p:sp>
        <p:nvSpPr>
          <p:cNvPr id="258" name="Google Shape;258;p10"/>
          <p:cNvSpPr txBox="1"/>
          <p:nvPr/>
        </p:nvSpPr>
        <p:spPr>
          <a:xfrm>
            <a:off x="413450" y="4859600"/>
            <a:ext cx="544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434343"/>
                </a:solidFill>
                <a:latin typeface="Courier New"/>
                <a:ea typeface="Courier New"/>
                <a:cs typeface="Courier New"/>
                <a:sym typeface="Courier New"/>
              </a:rPr>
              <a:t>mongodb://10.1.1.20:27017,10.1.1.21:27017,10.1.1.22:27017/EasyDrugDB?replicaSet=lsmdb&amp;</a:t>
            </a:r>
            <a:r>
              <a:rPr b="1" lang="en-US" sz="1200">
                <a:solidFill>
                  <a:srgbClr val="434343"/>
                </a:solidFill>
                <a:latin typeface="Courier New"/>
                <a:ea typeface="Courier New"/>
                <a:cs typeface="Courier New"/>
                <a:sym typeface="Courier New"/>
              </a:rPr>
              <a:t>readPreference=nearest</a:t>
            </a:r>
            <a:endParaRPr b="1" sz="12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 calcmode="lin" valueType="num">
                                      <p:cBhvr additive="base">
                                        <p:cTn dur="500"/>
                                        <p:tgtEl>
                                          <p:spTgt spid="257">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 calcmode="lin" valueType="num">
                                      <p:cBhvr additive="base">
                                        <p:cTn dur="500"/>
                                        <p:tgtEl>
                                          <p:spTgt spid="257">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 calcmode="lin" valueType="num">
                                      <p:cBhvr additive="base">
                                        <p:cTn dur="500"/>
                                        <p:tgtEl>
                                          <p:spTgt spid="257">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 calcmode="lin" valueType="num">
                                      <p:cBhvr additive="base">
                                        <p:cTn dur="500"/>
                                        <p:tgtEl>
                                          <p:spTgt spid="257">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 calcmode="lin" valueType="num">
                                      <p:cBhvr additive="base">
                                        <p:cTn dur="500"/>
                                        <p:tgtEl>
                                          <p:spTgt spid="257">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 calcmode="lin" valueType="num">
                                      <p:cBhvr additive="base">
                                        <p:cTn dur="500"/>
                                        <p:tgtEl>
                                          <p:spTgt spid="257">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anim calcmode="lin" valueType="num">
                                      <p:cBhvr additive="base">
                                        <p:cTn dur="500"/>
                                        <p:tgtEl>
                                          <p:spTgt spid="257">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257">
                                            <p:txEl>
                                              <p:pRg end="7" st="7"/>
                                            </p:txEl>
                                          </p:spTgt>
                                        </p:tgtEl>
                                        <p:attrNameLst>
                                          <p:attrName>style.visibility</p:attrName>
                                        </p:attrNameLst>
                                      </p:cBhvr>
                                      <p:to>
                                        <p:strVal val="visible"/>
                                      </p:to>
                                    </p:set>
                                    <p:anim calcmode="lin" valueType="num">
                                      <p:cBhvr additive="base">
                                        <p:cTn dur="500"/>
                                        <p:tgtEl>
                                          <p:spTgt spid="257">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257">
                                            <p:txEl>
                                              <p:pRg end="8" st="8"/>
                                            </p:txEl>
                                          </p:spTgt>
                                        </p:tgtEl>
                                        <p:attrNameLst>
                                          <p:attrName>style.visibility</p:attrName>
                                        </p:attrNameLst>
                                      </p:cBhvr>
                                      <p:to>
                                        <p:strVal val="visible"/>
                                      </p:to>
                                    </p:set>
                                    <p:anim calcmode="lin" valueType="num">
                                      <p:cBhvr additive="base">
                                        <p:cTn dur="500"/>
                                        <p:tgtEl>
                                          <p:spTgt spid="25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4">
                                  <p:stCondLst>
                                    <p:cond delay="0"/>
                                  </p:stCondLst>
                                  <p:childTnLst>
                                    <p:set>
                                      <p:cBhvr>
                                        <p:cTn dur="1" fill="hold">
                                          <p:stCondLst>
                                            <p:cond delay="0"/>
                                          </p:stCondLst>
                                        </p:cTn>
                                        <p:tgtEl>
                                          <p:spTgt spid="257">
                                            <p:txEl>
                                              <p:pRg end="9" st="9"/>
                                            </p:txEl>
                                          </p:spTgt>
                                        </p:tgtEl>
                                        <p:attrNameLst>
                                          <p:attrName>style.visibility</p:attrName>
                                        </p:attrNameLst>
                                      </p:cBhvr>
                                      <p:to>
                                        <p:strVal val="visible"/>
                                      </p:to>
                                    </p:set>
                                    <p:anim calcmode="lin" valueType="num">
                                      <p:cBhvr additive="base">
                                        <p:cTn dur="500"/>
                                        <p:tgtEl>
                                          <p:spTgt spid="257">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257">
                                            <p:txEl>
                                              <p:pRg end="10" st="10"/>
                                            </p:txEl>
                                          </p:spTgt>
                                        </p:tgtEl>
                                        <p:attrNameLst>
                                          <p:attrName>style.visibility</p:attrName>
                                        </p:attrNameLst>
                                      </p:cBhvr>
                                      <p:to>
                                        <p:strVal val="visible"/>
                                      </p:to>
                                    </p:set>
                                    <p:anim calcmode="lin" valueType="num">
                                      <p:cBhvr additive="base">
                                        <p:cTn dur="500"/>
                                        <p:tgtEl>
                                          <p:spTgt spid="257">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1"/>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MongoDB Indexes</a:t>
            </a:r>
            <a:endParaRPr/>
          </a:p>
        </p:txBody>
      </p:sp>
      <p:sp>
        <p:nvSpPr>
          <p:cNvPr id="264" name="Google Shape;264;p11"/>
          <p:cNvSpPr txBox="1"/>
          <p:nvPr/>
        </p:nvSpPr>
        <p:spPr>
          <a:xfrm>
            <a:off x="754950" y="1233100"/>
            <a:ext cx="7634100" cy="25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Collection:  </a:t>
            </a:r>
            <a:r>
              <a:rPr lang="en-US" sz="1800">
                <a:solidFill>
                  <a:schemeClr val="dk1"/>
                </a:solidFill>
                <a:latin typeface="Calibri"/>
                <a:ea typeface="Calibri"/>
                <a:cs typeface="Calibri"/>
                <a:sym typeface="Calibri"/>
              </a:rPr>
              <a:t>drugs</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extLst>
                  <a:ext uri="http://customooxmlschemas.google.com/">
                    <go:slidesCustomData xmlns:go="http://customooxmlschemas.google.com/" textRoundtripDataId="4"/>
                  </a:ext>
                </a:extLst>
              </a:rPr>
              <a:t>Code: </a:t>
            </a:r>
            <a:r>
              <a:rPr lang="en-US" sz="1500">
                <a:solidFill>
                  <a:srgbClr val="434343"/>
                </a:solidFill>
                <a:latin typeface="Consolas"/>
                <a:ea typeface="Consolas"/>
                <a:cs typeface="Consolas"/>
                <a:sym typeface="Consolas"/>
                <a:extLst>
                  <a:ext uri="http://customooxmlschemas.google.com/">
                    <go:slidesCustomData xmlns:go="http://customooxmlschemas.google.com/" textRoundtripDataId="5"/>
                  </a:ext>
                </a:extLst>
              </a:rPr>
              <a:t>@CompoundIndex(def=”{‘drugName’:1, ‘onPrescription’:1}”)</a:t>
            </a:r>
            <a:endParaRPr sz="1500">
              <a:solidFill>
                <a:srgbClr val="434343"/>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434343"/>
              </a:solidFill>
              <a:latin typeface="Consolas"/>
              <a:ea typeface="Consolas"/>
              <a:cs typeface="Consolas"/>
              <a:sym typeface="Consolas"/>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Affected Queries: </a:t>
            </a:r>
            <a:r>
              <a:rPr lang="en-US" sz="1800">
                <a:solidFill>
                  <a:schemeClr val="dk1"/>
                </a:solidFill>
                <a:latin typeface="Calibri"/>
                <a:ea typeface="Calibri"/>
                <a:cs typeface="Calibri"/>
                <a:sym typeface="Calibri"/>
              </a:rPr>
              <a:t>list of drugs by prefix, list of OTC by prefix, list of prescribable drugs by prefix</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Example query: </a:t>
            </a:r>
            <a:endParaRPr b="1"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US" sz="1500">
                <a:solidFill>
                  <a:srgbClr val="434343"/>
                </a:solidFill>
                <a:latin typeface="Consolas"/>
                <a:ea typeface="Consolas"/>
                <a:cs typeface="Consolas"/>
                <a:sym typeface="Consolas"/>
              </a:rPr>
              <a:t>db["drugs"].find({ drugName : { $regex:'^caspofungin'},onPrescription : true }).explain("executionStats");</a:t>
            </a:r>
            <a:endParaRPr sz="1500">
              <a:solidFill>
                <a:srgbClr val="434343"/>
              </a:solidFill>
              <a:latin typeface="Consolas"/>
              <a:ea typeface="Consolas"/>
              <a:cs typeface="Consolas"/>
              <a:sym typeface="Consolas"/>
            </a:endParaRPr>
          </a:p>
        </p:txBody>
      </p:sp>
      <p:pic>
        <p:nvPicPr>
          <p:cNvPr id="265" name="Google Shape;265;p11" title="index1.png"/>
          <p:cNvPicPr preferRelativeResize="0"/>
          <p:nvPr/>
        </p:nvPicPr>
        <p:blipFill>
          <a:blip r:embed="rId4">
            <a:alphaModFix/>
          </a:blip>
          <a:stretch>
            <a:fillRect/>
          </a:stretch>
        </p:blipFill>
        <p:spPr>
          <a:xfrm>
            <a:off x="1103875" y="4309909"/>
            <a:ext cx="3485175" cy="1677166"/>
          </a:xfrm>
          <a:prstGeom prst="rect">
            <a:avLst/>
          </a:prstGeom>
          <a:noFill/>
          <a:ln>
            <a:noFill/>
          </a:ln>
        </p:spPr>
      </p:pic>
      <p:pic>
        <p:nvPicPr>
          <p:cNvPr id="266" name="Google Shape;266;p11" title="index2.png"/>
          <p:cNvPicPr preferRelativeResize="0"/>
          <p:nvPr/>
        </p:nvPicPr>
        <p:blipFill>
          <a:blip r:embed="rId5">
            <a:alphaModFix/>
          </a:blip>
          <a:stretch>
            <a:fillRect/>
          </a:stretch>
        </p:blipFill>
        <p:spPr>
          <a:xfrm>
            <a:off x="4717775" y="4309900"/>
            <a:ext cx="3448178" cy="1677175"/>
          </a:xfrm>
          <a:prstGeom prst="rect">
            <a:avLst/>
          </a:prstGeom>
          <a:noFill/>
          <a:ln>
            <a:noFill/>
          </a:ln>
        </p:spPr>
      </p:pic>
      <p:sp>
        <p:nvSpPr>
          <p:cNvPr id="267" name="Google Shape;267;p11"/>
          <p:cNvSpPr txBox="1"/>
          <p:nvPr/>
        </p:nvSpPr>
        <p:spPr>
          <a:xfrm>
            <a:off x="2128425" y="394100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 index:</a:t>
            </a:r>
            <a:endParaRPr b="1" sz="1800">
              <a:solidFill>
                <a:schemeClr val="dk1"/>
              </a:solidFill>
              <a:latin typeface="Calibri"/>
              <a:ea typeface="Calibri"/>
              <a:cs typeface="Calibri"/>
              <a:sym typeface="Calibri"/>
            </a:endParaRPr>
          </a:p>
        </p:txBody>
      </p:sp>
      <p:sp>
        <p:nvSpPr>
          <p:cNvPr id="268" name="Google Shape;268;p11"/>
          <p:cNvSpPr txBox="1"/>
          <p:nvPr/>
        </p:nvSpPr>
        <p:spPr>
          <a:xfrm>
            <a:off x="5862225" y="394100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Without:</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300"/>
                                        <p:tgtEl>
                                          <p:spTgt spid="264">
                                            <p:txEl>
                                              <p:pRg end="0" st="0"/>
                                            </p:txEl>
                                          </p:spTgt>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300"/>
                                        <p:tgtEl>
                                          <p:spTgt spid="264">
                                            <p:txEl>
                                              <p:pRg end="1" st="1"/>
                                            </p:txEl>
                                          </p:spTgt>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300"/>
                                        <p:tgtEl>
                                          <p:spTgt spid="264">
                                            <p:txEl>
                                              <p:pRg end="2" st="2"/>
                                            </p:txEl>
                                          </p:spTgt>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300"/>
                                        <p:tgtEl>
                                          <p:spTgt spid="264">
                                            <p:txEl>
                                              <p:pRg end="3" st="3"/>
                                            </p:txEl>
                                          </p:spTgt>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64">
                                            <p:txEl>
                                              <p:pRg end="4" st="4"/>
                                            </p:txEl>
                                          </p:spTgt>
                                        </p:tgtEl>
                                        <p:attrNameLst>
                                          <p:attrName>style.visibility</p:attrName>
                                        </p:attrNameLst>
                                      </p:cBhvr>
                                      <p:to>
                                        <p:strVal val="visible"/>
                                      </p:to>
                                    </p:set>
                                    <p:animEffect filter="fade" transition="in">
                                      <p:cBhvr>
                                        <p:cTn dur="300"/>
                                        <p:tgtEl>
                                          <p:spTgt spid="264">
                                            <p:txEl>
                                              <p:pRg end="4" st="4"/>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4">
                                            <p:txEl>
                                              <p:pRg end="5" st="5"/>
                                            </p:txEl>
                                          </p:spTgt>
                                        </p:tgtEl>
                                        <p:attrNameLst>
                                          <p:attrName>style.visibility</p:attrName>
                                        </p:attrNameLst>
                                      </p:cBhvr>
                                      <p:to>
                                        <p:strVal val="visible"/>
                                      </p:to>
                                    </p:set>
                                    <p:animEffect filter="fade" transition="in">
                                      <p:cBhvr>
                                        <p:cTn dur="300"/>
                                        <p:tgtEl>
                                          <p:spTgt spid="264">
                                            <p:txEl>
                                              <p:pRg end="5" st="5"/>
                                            </p:txEl>
                                          </p:spTgt>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64">
                                            <p:txEl>
                                              <p:pRg end="6" st="6"/>
                                            </p:txEl>
                                          </p:spTgt>
                                        </p:tgtEl>
                                        <p:attrNameLst>
                                          <p:attrName>style.visibility</p:attrName>
                                        </p:attrNameLst>
                                      </p:cBhvr>
                                      <p:to>
                                        <p:strVal val="visible"/>
                                      </p:to>
                                    </p:set>
                                    <p:animEffect filter="fade" transition="in">
                                      <p:cBhvr>
                                        <p:cTn dur="300"/>
                                        <p:tgtEl>
                                          <p:spTgt spid="264">
                                            <p:txEl>
                                              <p:pRg end="6" st="6"/>
                                            </p:txEl>
                                          </p:spTgt>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64">
                                            <p:txEl>
                                              <p:pRg end="7" st="7"/>
                                            </p:txEl>
                                          </p:spTgt>
                                        </p:tgtEl>
                                        <p:attrNameLst>
                                          <p:attrName>style.visibility</p:attrName>
                                        </p:attrNameLst>
                                      </p:cBhvr>
                                      <p:to>
                                        <p:strVal val="visible"/>
                                      </p:to>
                                    </p:set>
                                    <p:animEffect filter="fade" transition="in">
                                      <p:cBhvr>
                                        <p:cTn dur="300"/>
                                        <p:tgtEl>
                                          <p:spTgt spid="264">
                                            <p:txEl>
                                              <p:pRg end="7" st="7"/>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par>
                          <p:cTn fill="hold">
                            <p:stCondLst>
                              <p:cond delay="2900"/>
                            </p:stCondLst>
                            <p:childTnLst>
                              <p:par>
                                <p:cTn fill="hold" nodeType="after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Application Highlights</a:t>
            </a:r>
            <a:endParaRPr/>
          </a:p>
        </p:txBody>
      </p:sp>
      <p:sp>
        <p:nvSpPr>
          <p:cNvPr id="96" name="Google Shape;96;p3"/>
          <p:cNvSpPr txBox="1"/>
          <p:nvPr/>
        </p:nvSpPr>
        <p:spPr>
          <a:xfrm>
            <a:off x="400043" y="1404256"/>
            <a:ext cx="8343900" cy="2139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900">
                <a:solidFill>
                  <a:schemeClr val="dk1"/>
                </a:solidFill>
                <a:latin typeface="Calibri"/>
                <a:ea typeface="Calibri"/>
                <a:cs typeface="Calibri"/>
                <a:sym typeface="Calibri"/>
              </a:rPr>
              <a:t>EasyDrugs </a:t>
            </a:r>
            <a:r>
              <a:rPr lang="en-US" sz="1900">
                <a:solidFill>
                  <a:schemeClr val="dk1"/>
                </a:solidFill>
                <a:latin typeface="Calibri"/>
                <a:ea typeface="Calibri"/>
                <a:cs typeface="Calibri"/>
                <a:sym typeface="Calibri"/>
              </a:rPr>
              <a:t>aim to create a diverse ecosystem where Patients, Doctors, Pharmacies and </a:t>
            </a:r>
            <a:r>
              <a:rPr lang="en-US" sz="1900">
                <a:solidFill>
                  <a:schemeClr val="dk1"/>
                </a:solidFill>
                <a:latin typeface="Calibri"/>
                <a:ea typeface="Calibri"/>
                <a:cs typeface="Calibri"/>
                <a:sym typeface="Calibri"/>
              </a:rPr>
              <a:t>Researcher</a:t>
            </a:r>
            <a:r>
              <a:rPr lang="en-US" sz="1900">
                <a:solidFill>
                  <a:schemeClr val="dk1"/>
                </a:solidFill>
                <a:latin typeface="Calibri"/>
                <a:ea typeface="Calibri"/>
                <a:cs typeface="Calibri"/>
                <a:sym typeface="Calibri"/>
              </a:rPr>
              <a:t> can help one another, both directly and indirectly,</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through services and information sharing</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Functionalities:</a:t>
            </a:r>
            <a:endParaRPr sz="19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900">
              <a:solidFill>
                <a:schemeClr val="dk1"/>
              </a:solidFill>
              <a:latin typeface="Calibri"/>
              <a:ea typeface="Calibri"/>
              <a:cs typeface="Calibri"/>
              <a:sym typeface="Calibri"/>
            </a:endParaRPr>
          </a:p>
        </p:txBody>
      </p:sp>
      <p:sp>
        <p:nvSpPr>
          <p:cNvPr id="97" name="Google Shape;97;p3"/>
          <p:cNvSpPr txBox="1"/>
          <p:nvPr/>
        </p:nvSpPr>
        <p:spPr>
          <a:xfrm>
            <a:off x="428850" y="2869475"/>
            <a:ext cx="7671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i="1" lang="en-US" sz="1900">
                <a:solidFill>
                  <a:schemeClr val="dk1"/>
                </a:solidFill>
                <a:latin typeface="Calibri"/>
                <a:ea typeface="Calibri"/>
                <a:cs typeface="Calibri"/>
                <a:sym typeface="Calibri"/>
              </a:rPr>
              <a:t>Browse </a:t>
            </a:r>
            <a:r>
              <a:rPr lang="en-US" sz="1900">
                <a:solidFill>
                  <a:schemeClr val="dk1"/>
                </a:solidFill>
                <a:latin typeface="Calibri"/>
                <a:ea typeface="Calibri"/>
                <a:cs typeface="Calibri"/>
                <a:sym typeface="Calibri"/>
              </a:rPr>
              <a:t>drugs</a:t>
            </a:r>
            <a:endParaRPr sz="3200">
              <a:solidFill>
                <a:schemeClr val="dk1"/>
              </a:solidFill>
              <a:latin typeface="Calibri"/>
              <a:ea typeface="Calibri"/>
              <a:cs typeface="Calibri"/>
              <a:sym typeface="Calibri"/>
            </a:endParaRPr>
          </a:p>
        </p:txBody>
      </p:sp>
      <p:sp>
        <p:nvSpPr>
          <p:cNvPr id="98" name="Google Shape;98;p3"/>
          <p:cNvSpPr txBox="1"/>
          <p:nvPr/>
        </p:nvSpPr>
        <p:spPr>
          <a:xfrm>
            <a:off x="428850" y="3200400"/>
            <a:ext cx="7671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i="1" lang="en-US" sz="1900">
                <a:solidFill>
                  <a:schemeClr val="dk1"/>
                </a:solidFill>
                <a:latin typeface="Calibri"/>
                <a:ea typeface="Calibri"/>
                <a:cs typeface="Calibri"/>
                <a:sym typeface="Calibri"/>
              </a:rPr>
              <a:t>Make and store</a:t>
            </a:r>
            <a:r>
              <a:rPr lang="en-US" sz="1900">
                <a:solidFill>
                  <a:schemeClr val="dk1"/>
                </a:solidFill>
                <a:latin typeface="Calibri"/>
                <a:ea typeface="Calibri"/>
                <a:cs typeface="Calibri"/>
                <a:sym typeface="Calibri"/>
              </a:rPr>
              <a:t> prescriptions</a:t>
            </a:r>
            <a:endParaRPr sz="3200">
              <a:solidFill>
                <a:schemeClr val="dk1"/>
              </a:solidFill>
              <a:latin typeface="Calibri"/>
              <a:ea typeface="Calibri"/>
              <a:cs typeface="Calibri"/>
              <a:sym typeface="Calibri"/>
            </a:endParaRPr>
          </a:p>
        </p:txBody>
      </p:sp>
      <p:sp>
        <p:nvSpPr>
          <p:cNvPr id="99" name="Google Shape;99;p3"/>
          <p:cNvSpPr txBox="1"/>
          <p:nvPr/>
        </p:nvSpPr>
        <p:spPr>
          <a:xfrm>
            <a:off x="428850" y="3505200"/>
            <a:ext cx="7671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i="1" lang="en-US" sz="1900">
                <a:solidFill>
                  <a:schemeClr val="dk1"/>
                </a:solidFill>
                <a:latin typeface="Calibri"/>
                <a:ea typeface="Calibri"/>
                <a:cs typeface="Calibri"/>
                <a:sym typeface="Calibri"/>
              </a:rPr>
              <a:t>Store </a:t>
            </a:r>
            <a:r>
              <a:rPr lang="en-US" sz="1900">
                <a:solidFill>
                  <a:schemeClr val="dk1"/>
                </a:solidFill>
                <a:latin typeface="Calibri"/>
                <a:ea typeface="Calibri"/>
                <a:cs typeface="Calibri"/>
                <a:sym typeface="Calibri"/>
              </a:rPr>
              <a:t>the purchased drugs</a:t>
            </a:r>
            <a:endParaRPr sz="3200">
              <a:solidFill>
                <a:schemeClr val="dk1"/>
              </a:solidFill>
              <a:latin typeface="Calibri"/>
              <a:ea typeface="Calibri"/>
              <a:cs typeface="Calibri"/>
              <a:sym typeface="Calibri"/>
            </a:endParaRPr>
          </a:p>
        </p:txBody>
      </p:sp>
      <p:sp>
        <p:nvSpPr>
          <p:cNvPr id="100" name="Google Shape;100;p3"/>
          <p:cNvSpPr txBox="1"/>
          <p:nvPr/>
        </p:nvSpPr>
        <p:spPr>
          <a:xfrm>
            <a:off x="433300" y="3822300"/>
            <a:ext cx="7671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i="1" lang="en-US" sz="1900">
                <a:solidFill>
                  <a:schemeClr val="dk1"/>
                </a:solidFill>
                <a:latin typeface="Calibri"/>
                <a:ea typeface="Calibri"/>
                <a:cs typeface="Calibri"/>
                <a:sym typeface="Calibri"/>
              </a:rPr>
              <a:t>Get statistics</a:t>
            </a:r>
            <a:r>
              <a:rPr lang="en-US" sz="1900">
                <a:solidFill>
                  <a:schemeClr val="dk1"/>
                </a:solidFill>
                <a:latin typeface="Calibri"/>
                <a:ea typeface="Calibri"/>
                <a:cs typeface="Calibri"/>
                <a:sym typeface="Calibri"/>
              </a:rPr>
              <a:t> on medical environment</a:t>
            </a:r>
            <a:endParaRPr sz="3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p:tgtEl>
                                          <p:spTgt spid="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p:tgtEl>
                                          <p:spTgt spid="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p:tgtEl>
                                          <p:spTgt spid="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49159f853f_1_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MongoDB Indexes</a:t>
            </a:r>
            <a:endParaRPr/>
          </a:p>
        </p:txBody>
      </p:sp>
      <p:sp>
        <p:nvSpPr>
          <p:cNvPr id="274" name="Google Shape;274;g349159f853f_1_0"/>
          <p:cNvSpPr txBox="1"/>
          <p:nvPr/>
        </p:nvSpPr>
        <p:spPr>
          <a:xfrm>
            <a:off x="754950" y="1233100"/>
            <a:ext cx="7634100" cy="230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Collection:  </a:t>
            </a:r>
            <a:r>
              <a:rPr lang="en-US" sz="1800">
                <a:solidFill>
                  <a:schemeClr val="dk1"/>
                </a:solidFill>
                <a:latin typeface="Calibri"/>
                <a:ea typeface="Calibri"/>
                <a:cs typeface="Calibri"/>
                <a:sym typeface="Calibri"/>
              </a:rPr>
              <a:t>patients</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extLst>
                  <a:ext uri="http://customooxmlschemas.google.com/">
                    <go:slidesCustomData xmlns:go="http://customooxmlschemas.google.com/" textRoundtripDataId="6"/>
                  </a:ext>
                </a:extLst>
              </a:rPr>
              <a:t>Code: </a:t>
            </a:r>
            <a:r>
              <a:rPr lang="en-US" sz="1500">
                <a:solidFill>
                  <a:srgbClr val="434343"/>
                </a:solidFill>
                <a:latin typeface="Consolas"/>
                <a:ea typeface="Consolas"/>
                <a:cs typeface="Consolas"/>
                <a:sym typeface="Consolas"/>
                <a:extLst>
                  <a:ext uri="http://customooxmlschemas.google.com/">
                    <go:slidesCustomData xmlns:go="http://customooxmlschemas.google.com/" textRoundtripDataId="7"/>
                  </a:ext>
                </a:extLst>
              </a:rPr>
              <a:t>@CompoundIndex(def=”{‘doctorCode’:1, ‘surname’:1}”)</a:t>
            </a:r>
            <a:endParaRPr sz="1500">
              <a:solidFill>
                <a:srgbClr val="434343"/>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434343"/>
              </a:solidFill>
              <a:latin typeface="Consolas"/>
              <a:ea typeface="Consolas"/>
              <a:cs typeface="Consolas"/>
              <a:sym typeface="Consolas"/>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Affected Queries: </a:t>
            </a:r>
            <a:r>
              <a:rPr lang="en-US" sz="1800">
                <a:solidFill>
                  <a:schemeClr val="dk1"/>
                </a:solidFill>
                <a:latin typeface="Calibri"/>
                <a:ea typeface="Calibri"/>
                <a:cs typeface="Calibri"/>
                <a:sym typeface="Calibri"/>
              </a:rPr>
              <a:t>list of patients by the prefix of their surname</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800">
                <a:solidFill>
                  <a:schemeClr val="dk1"/>
                </a:solidFill>
                <a:latin typeface="Calibri"/>
                <a:ea typeface="Calibri"/>
                <a:cs typeface="Calibri"/>
                <a:sym typeface="Calibri"/>
              </a:rPr>
              <a:t>Example query: </a:t>
            </a:r>
            <a:endParaRPr b="1" sz="18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500">
                <a:solidFill>
                  <a:srgbClr val="434343"/>
                </a:solidFill>
                <a:latin typeface="Consolas"/>
                <a:ea typeface="Consolas"/>
                <a:cs typeface="Consolas"/>
                <a:sym typeface="Consolas"/>
              </a:rPr>
              <a:t>db.patients.find({ 'doctorCode': 'DVNNCLL98M43L378G',</a:t>
            </a:r>
            <a:endParaRPr sz="1500">
              <a:solidFill>
                <a:srgbClr val="434343"/>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US" sz="1500">
                <a:solidFill>
                  <a:srgbClr val="434343"/>
                </a:solidFill>
                <a:latin typeface="Consolas"/>
                <a:ea typeface="Consolas"/>
                <a:cs typeface="Consolas"/>
                <a:sym typeface="Consolas"/>
              </a:rPr>
              <a:t>'surname' : { $regex: '^zudd' }}).explain(“executionStats”)</a:t>
            </a:r>
            <a:endParaRPr sz="1200">
              <a:solidFill>
                <a:srgbClr val="434343"/>
              </a:solidFill>
              <a:latin typeface="Consolas"/>
              <a:ea typeface="Consolas"/>
              <a:cs typeface="Consolas"/>
              <a:sym typeface="Consolas"/>
            </a:endParaRPr>
          </a:p>
        </p:txBody>
      </p:sp>
      <p:sp>
        <p:nvSpPr>
          <p:cNvPr id="275" name="Google Shape;275;g349159f853f_1_0"/>
          <p:cNvSpPr txBox="1"/>
          <p:nvPr/>
        </p:nvSpPr>
        <p:spPr>
          <a:xfrm>
            <a:off x="2179800" y="383055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 index:</a:t>
            </a:r>
            <a:endParaRPr b="1" sz="1800">
              <a:solidFill>
                <a:schemeClr val="dk1"/>
              </a:solidFill>
              <a:latin typeface="Calibri"/>
              <a:ea typeface="Calibri"/>
              <a:cs typeface="Calibri"/>
              <a:sym typeface="Calibri"/>
            </a:endParaRPr>
          </a:p>
        </p:txBody>
      </p:sp>
      <p:sp>
        <p:nvSpPr>
          <p:cNvPr id="276" name="Google Shape;276;g349159f853f_1_0"/>
          <p:cNvSpPr txBox="1"/>
          <p:nvPr/>
        </p:nvSpPr>
        <p:spPr>
          <a:xfrm>
            <a:off x="5685000" y="383055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Without:</a:t>
            </a:r>
            <a:endParaRPr b="1" sz="1800">
              <a:solidFill>
                <a:schemeClr val="dk1"/>
              </a:solidFill>
              <a:latin typeface="Calibri"/>
              <a:ea typeface="Calibri"/>
              <a:cs typeface="Calibri"/>
              <a:sym typeface="Calibri"/>
            </a:endParaRPr>
          </a:p>
        </p:txBody>
      </p:sp>
      <p:pic>
        <p:nvPicPr>
          <p:cNvPr id="277" name="Google Shape;277;g349159f853f_1_0" title="index3.png"/>
          <p:cNvPicPr preferRelativeResize="0"/>
          <p:nvPr/>
        </p:nvPicPr>
        <p:blipFill>
          <a:blip r:embed="rId4">
            <a:alphaModFix/>
          </a:blip>
          <a:stretch>
            <a:fillRect/>
          </a:stretch>
        </p:blipFill>
        <p:spPr>
          <a:xfrm>
            <a:off x="1307650" y="4199453"/>
            <a:ext cx="3030482" cy="1677175"/>
          </a:xfrm>
          <a:prstGeom prst="rect">
            <a:avLst/>
          </a:prstGeom>
          <a:noFill/>
          <a:ln>
            <a:noFill/>
          </a:ln>
        </p:spPr>
      </p:pic>
      <p:pic>
        <p:nvPicPr>
          <p:cNvPr id="278" name="Google Shape;278;g349159f853f_1_0" title="index4.png"/>
          <p:cNvPicPr preferRelativeResize="0"/>
          <p:nvPr/>
        </p:nvPicPr>
        <p:blipFill>
          <a:blip r:embed="rId5">
            <a:alphaModFix/>
          </a:blip>
          <a:stretch>
            <a:fillRect/>
          </a:stretch>
        </p:blipFill>
        <p:spPr>
          <a:xfrm>
            <a:off x="4647330" y="4199453"/>
            <a:ext cx="3188995" cy="167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400"/>
                                        <p:tgtEl>
                                          <p:spTgt spid="274">
                                            <p:txEl>
                                              <p:pRg end="0" st="0"/>
                                            </p:txEl>
                                          </p:spTgt>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400"/>
                                        <p:tgtEl>
                                          <p:spTgt spid="274">
                                            <p:txEl>
                                              <p:pRg end="1" st="1"/>
                                            </p:txEl>
                                          </p:spTgt>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animEffect filter="fade" transition="in">
                                      <p:cBhvr>
                                        <p:cTn dur="400"/>
                                        <p:tgtEl>
                                          <p:spTgt spid="274">
                                            <p:txEl>
                                              <p:pRg end="2" st="2"/>
                                            </p:txEl>
                                          </p:spTgt>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74">
                                            <p:txEl>
                                              <p:pRg end="3" st="3"/>
                                            </p:txEl>
                                          </p:spTgt>
                                        </p:tgtEl>
                                        <p:attrNameLst>
                                          <p:attrName>style.visibility</p:attrName>
                                        </p:attrNameLst>
                                      </p:cBhvr>
                                      <p:to>
                                        <p:strVal val="visible"/>
                                      </p:to>
                                    </p:set>
                                    <p:animEffect filter="fade" transition="in">
                                      <p:cBhvr>
                                        <p:cTn dur="400"/>
                                        <p:tgtEl>
                                          <p:spTgt spid="274">
                                            <p:txEl>
                                              <p:pRg end="3" st="3"/>
                                            </p:txEl>
                                          </p:spTgt>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74">
                                            <p:txEl>
                                              <p:pRg end="4" st="4"/>
                                            </p:txEl>
                                          </p:spTgt>
                                        </p:tgtEl>
                                        <p:attrNameLst>
                                          <p:attrName>style.visibility</p:attrName>
                                        </p:attrNameLst>
                                      </p:cBhvr>
                                      <p:to>
                                        <p:strVal val="visible"/>
                                      </p:to>
                                    </p:set>
                                    <p:animEffect filter="fade" transition="in">
                                      <p:cBhvr>
                                        <p:cTn dur="400"/>
                                        <p:tgtEl>
                                          <p:spTgt spid="274">
                                            <p:txEl>
                                              <p:pRg end="4" st="4"/>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4">
                                            <p:txEl>
                                              <p:pRg end="5" st="5"/>
                                            </p:txEl>
                                          </p:spTgt>
                                        </p:tgtEl>
                                        <p:attrNameLst>
                                          <p:attrName>style.visibility</p:attrName>
                                        </p:attrNameLst>
                                      </p:cBhvr>
                                      <p:to>
                                        <p:strVal val="visible"/>
                                      </p:to>
                                    </p:set>
                                    <p:animEffect filter="fade" transition="in">
                                      <p:cBhvr>
                                        <p:cTn dur="400"/>
                                        <p:tgtEl>
                                          <p:spTgt spid="274">
                                            <p:txEl>
                                              <p:pRg end="5" st="5"/>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274">
                                            <p:txEl>
                                              <p:pRg end="6" st="6"/>
                                            </p:txEl>
                                          </p:spTgt>
                                        </p:tgtEl>
                                        <p:attrNameLst>
                                          <p:attrName>style.visibility</p:attrName>
                                        </p:attrNameLst>
                                      </p:cBhvr>
                                      <p:to>
                                        <p:strVal val="visible"/>
                                      </p:to>
                                    </p:set>
                                    <p:animEffect filter="fade" transition="in">
                                      <p:cBhvr>
                                        <p:cTn dur="400"/>
                                        <p:tgtEl>
                                          <p:spTgt spid="274">
                                            <p:txEl>
                                              <p:pRg end="6" st="6"/>
                                            </p:txEl>
                                          </p:spTgt>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74">
                                            <p:txEl>
                                              <p:pRg end="7" st="7"/>
                                            </p:txEl>
                                          </p:spTgt>
                                        </p:tgtEl>
                                        <p:attrNameLst>
                                          <p:attrName>style.visibility</p:attrName>
                                        </p:attrNameLst>
                                      </p:cBhvr>
                                      <p:to>
                                        <p:strVal val="visible"/>
                                      </p:to>
                                    </p:set>
                                    <p:animEffect filter="fade" transition="in">
                                      <p:cBhvr>
                                        <p:cTn dur="400"/>
                                        <p:tgtEl>
                                          <p:spTgt spid="274">
                                            <p:txEl>
                                              <p:pRg end="7" st="7"/>
                                            </p:txEl>
                                          </p:spTgt>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274">
                                            <p:txEl>
                                              <p:pRg end="8" st="8"/>
                                            </p:txEl>
                                          </p:spTgt>
                                        </p:tgtEl>
                                        <p:attrNameLst>
                                          <p:attrName>style.visibility</p:attrName>
                                        </p:attrNameLst>
                                      </p:cBhvr>
                                      <p:to>
                                        <p:strVal val="visible"/>
                                      </p:to>
                                    </p:set>
                                    <p:animEffect filter="fade" transition="in">
                                      <p:cBhvr>
                                        <p:cTn dur="400"/>
                                        <p:tgtEl>
                                          <p:spTgt spid="274">
                                            <p:txEl>
                                              <p:pRg end="8" st="8"/>
                                            </p:txEl>
                                          </p:spTgt>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par>
                          <p:cTn fill="hold">
                            <p:stCondLst>
                              <p:cond delay="4100"/>
                            </p:stCondLst>
                            <p:childTnLst>
                              <p:par>
                                <p:cTn fill="hold" nodeType="afterEffect" presetClass="entr" presetID="2" presetSubtype="8">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49159f853f_1_22"/>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MongoDB Indexes</a:t>
            </a:r>
            <a:endParaRPr/>
          </a:p>
        </p:txBody>
      </p:sp>
      <p:sp>
        <p:nvSpPr>
          <p:cNvPr id="284" name="Google Shape;284;g349159f853f_1_22"/>
          <p:cNvSpPr txBox="1"/>
          <p:nvPr/>
        </p:nvSpPr>
        <p:spPr>
          <a:xfrm>
            <a:off x="597300" y="1049550"/>
            <a:ext cx="79494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Calibri"/>
                <a:ea typeface="Calibri"/>
                <a:cs typeface="Calibri"/>
                <a:sym typeface="Calibri"/>
              </a:rPr>
              <a:t>Collection:  </a:t>
            </a:r>
            <a:r>
              <a:rPr lang="en-US" sz="1800">
                <a:solidFill>
                  <a:schemeClr val="dk1"/>
                </a:solidFill>
                <a:latin typeface="Calibri"/>
                <a:ea typeface="Calibri"/>
                <a:cs typeface="Calibri"/>
                <a:sym typeface="Calibri"/>
              </a:rPr>
              <a:t>purchases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Code: </a:t>
            </a:r>
            <a:r>
              <a:rPr lang="en-US" sz="1500">
                <a:solidFill>
                  <a:srgbClr val="434343"/>
                </a:solidFill>
                <a:latin typeface="Consolas"/>
                <a:ea typeface="Consolas"/>
                <a:cs typeface="Consolas"/>
                <a:sym typeface="Consolas"/>
              </a:rPr>
              <a:t>@Indexed({'purchaseDate': 1})</a:t>
            </a:r>
            <a:endParaRPr sz="15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US" sz="1800">
                <a:solidFill>
                  <a:schemeClr val="dk1"/>
                </a:solidFill>
                <a:latin typeface="Calibri"/>
                <a:ea typeface="Calibri"/>
                <a:cs typeface="Calibri"/>
                <a:sym typeface="Calibri"/>
              </a:rPr>
              <a:t>Affected Queries: </a:t>
            </a:r>
            <a:r>
              <a:rPr lang="en-US" sz="1800">
                <a:solidFill>
                  <a:schemeClr val="dk1"/>
                </a:solidFill>
                <a:latin typeface="Calibri"/>
                <a:ea typeface="Calibri"/>
                <a:cs typeface="Calibri"/>
                <a:sym typeface="Calibri"/>
              </a:rPr>
              <a:t>most purchased drugs in a given period, purchases of a drug for every region in a given period</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solidFill>
                  <a:schemeClr val="dk1"/>
                </a:solidFill>
                <a:latin typeface="Calibri"/>
                <a:ea typeface="Calibri"/>
                <a:cs typeface="Calibri"/>
                <a:sym typeface="Calibri"/>
              </a:rPr>
              <a:t>Example query:  </a:t>
            </a:r>
            <a:r>
              <a:rPr lang="en-US" sz="1500">
                <a:solidFill>
                  <a:srgbClr val="434343"/>
                </a:solidFill>
                <a:latin typeface="Consolas"/>
                <a:ea typeface="Consolas"/>
                <a:cs typeface="Consolas"/>
                <a:sym typeface="Consolas"/>
              </a:rPr>
              <a:t>db.purchases.find({ purchaseDate: { $gte:ISODate("2024-01-01T10:00:00.000Z"),$lte:ISODate("2024-01-31T10:00:00.000Z")},drugId:ObjectId('67aba9215da6705a000d3fda')}).explain("executionStats")</a:t>
            </a:r>
            <a:endParaRPr b="1" sz="1500">
              <a:solidFill>
                <a:srgbClr val="434343"/>
              </a:solidFill>
              <a:latin typeface="Consolas"/>
              <a:ea typeface="Consolas"/>
              <a:cs typeface="Consolas"/>
              <a:sym typeface="Consolas"/>
            </a:endParaRPr>
          </a:p>
        </p:txBody>
      </p:sp>
      <p:sp>
        <p:nvSpPr>
          <p:cNvPr id="285" name="Google Shape;285;g349159f853f_1_22"/>
          <p:cNvSpPr txBox="1"/>
          <p:nvPr/>
        </p:nvSpPr>
        <p:spPr>
          <a:xfrm>
            <a:off x="2111375" y="397035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 index:</a:t>
            </a:r>
            <a:endParaRPr b="1" sz="1800">
              <a:solidFill>
                <a:schemeClr val="dk1"/>
              </a:solidFill>
              <a:latin typeface="Calibri"/>
              <a:ea typeface="Calibri"/>
              <a:cs typeface="Calibri"/>
              <a:sym typeface="Calibri"/>
            </a:endParaRPr>
          </a:p>
        </p:txBody>
      </p:sp>
      <p:sp>
        <p:nvSpPr>
          <p:cNvPr id="286" name="Google Shape;286;g349159f853f_1_22"/>
          <p:cNvSpPr txBox="1"/>
          <p:nvPr/>
        </p:nvSpPr>
        <p:spPr>
          <a:xfrm>
            <a:off x="5768975" y="3970350"/>
            <a:ext cx="145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Without:</a:t>
            </a:r>
            <a:endParaRPr b="1" sz="1800">
              <a:solidFill>
                <a:schemeClr val="dk1"/>
              </a:solidFill>
              <a:latin typeface="Calibri"/>
              <a:ea typeface="Calibri"/>
              <a:cs typeface="Calibri"/>
              <a:sym typeface="Calibri"/>
            </a:endParaRPr>
          </a:p>
        </p:txBody>
      </p:sp>
      <p:pic>
        <p:nvPicPr>
          <p:cNvPr id="287" name="Google Shape;287;g349159f853f_1_22" title="index5.png"/>
          <p:cNvPicPr preferRelativeResize="0"/>
          <p:nvPr/>
        </p:nvPicPr>
        <p:blipFill>
          <a:blip r:embed="rId4">
            <a:alphaModFix/>
          </a:blip>
          <a:stretch>
            <a:fillRect/>
          </a:stretch>
        </p:blipFill>
        <p:spPr>
          <a:xfrm>
            <a:off x="1163027" y="4339250"/>
            <a:ext cx="3133056" cy="1677175"/>
          </a:xfrm>
          <a:prstGeom prst="rect">
            <a:avLst/>
          </a:prstGeom>
          <a:noFill/>
          <a:ln>
            <a:noFill/>
          </a:ln>
        </p:spPr>
      </p:pic>
      <p:pic>
        <p:nvPicPr>
          <p:cNvPr id="288" name="Google Shape;288;g349159f853f_1_22" title="index6.png"/>
          <p:cNvPicPr preferRelativeResize="0"/>
          <p:nvPr/>
        </p:nvPicPr>
        <p:blipFill>
          <a:blip r:embed="rId5">
            <a:alphaModFix/>
          </a:blip>
          <a:stretch>
            <a:fillRect/>
          </a:stretch>
        </p:blipFill>
        <p:spPr>
          <a:xfrm>
            <a:off x="4777063" y="4339252"/>
            <a:ext cx="3143237" cy="167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Effect filter="fade" transition="in">
                                      <p:cBhvr>
                                        <p:cTn dur="300"/>
                                        <p:tgtEl>
                                          <p:spTgt spid="284">
                                            <p:txEl>
                                              <p:pRg end="0" st="0"/>
                                            </p:txEl>
                                          </p:spTgt>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Effect filter="fade" transition="in">
                                      <p:cBhvr>
                                        <p:cTn dur="300"/>
                                        <p:tgtEl>
                                          <p:spTgt spid="284">
                                            <p:txEl>
                                              <p:pRg end="1" st="1"/>
                                            </p:txEl>
                                          </p:spTgt>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animEffect filter="fade" transition="in">
                                      <p:cBhvr>
                                        <p:cTn dur="300"/>
                                        <p:tgtEl>
                                          <p:spTgt spid="284">
                                            <p:txEl>
                                              <p:pRg end="2" st="2"/>
                                            </p:txEl>
                                          </p:spTgt>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animEffect filter="fade" transition="in">
                                      <p:cBhvr>
                                        <p:cTn dur="300"/>
                                        <p:tgtEl>
                                          <p:spTgt spid="284">
                                            <p:txEl>
                                              <p:pRg end="3" st="3"/>
                                            </p:txEl>
                                          </p:spTgt>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animEffect filter="fade" transition="in">
                                      <p:cBhvr>
                                        <p:cTn dur="300"/>
                                        <p:tgtEl>
                                          <p:spTgt spid="284">
                                            <p:txEl>
                                              <p:pRg end="4" st="4"/>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4">
                                            <p:txEl>
                                              <p:pRg end="5" st="5"/>
                                            </p:txEl>
                                          </p:spTgt>
                                        </p:tgtEl>
                                        <p:attrNameLst>
                                          <p:attrName>style.visibility</p:attrName>
                                        </p:attrNameLst>
                                      </p:cBhvr>
                                      <p:to>
                                        <p:strVal val="visible"/>
                                      </p:to>
                                    </p:set>
                                    <p:animEffect filter="fade" transition="in">
                                      <p:cBhvr>
                                        <p:cTn dur="300"/>
                                        <p:tgtEl>
                                          <p:spTgt spid="284">
                                            <p:txEl>
                                              <p:pRg end="5" st="5"/>
                                            </p:txEl>
                                          </p:spTgt>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84">
                                            <p:txEl>
                                              <p:pRg end="6" st="6"/>
                                            </p:txEl>
                                          </p:spTgt>
                                        </p:tgtEl>
                                        <p:attrNameLst>
                                          <p:attrName>style.visibility</p:attrName>
                                        </p:attrNameLst>
                                      </p:cBhvr>
                                      <p:to>
                                        <p:strVal val="visible"/>
                                      </p:to>
                                    </p:set>
                                    <p:animEffect filter="fade" transition="in">
                                      <p:cBhvr>
                                        <p:cTn dur="300"/>
                                        <p:tgtEl>
                                          <p:spTgt spid="284">
                                            <p:txEl>
                                              <p:pRg end="6" st="6"/>
                                            </p:txEl>
                                          </p:spTgt>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2600"/>
                            </p:stCondLst>
                            <p:childTnLst>
                              <p:par>
                                <p:cTn fill="hold" nodeType="afterEffect" presetClass="entr" presetID="2" presetSubtype="8">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48352ea962_1_7"/>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Discussion on MongoDB Data Sharding</a:t>
            </a:r>
            <a:endParaRPr/>
          </a:p>
        </p:txBody>
      </p:sp>
      <p:sp>
        <p:nvSpPr>
          <p:cNvPr id="294" name="Google Shape;294;g348352ea962_1_7"/>
          <p:cNvSpPr txBox="1"/>
          <p:nvPr/>
        </p:nvSpPr>
        <p:spPr>
          <a:xfrm>
            <a:off x="672318" y="1233097"/>
            <a:ext cx="7494900" cy="3449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15000"/>
              </a:lnSpc>
              <a:spcBef>
                <a:spcPts val="0"/>
              </a:spcBef>
              <a:spcAft>
                <a:spcPts val="0"/>
              </a:spcAft>
              <a:buSzPts val="1800"/>
              <a:buChar char="●"/>
            </a:pPr>
            <a:r>
              <a:rPr i="1" lang="en-US" sz="1800"/>
              <a:t>Patients collection</a:t>
            </a:r>
            <a:r>
              <a:rPr lang="en-US" sz="1800"/>
              <a:t>: Hashed on </a:t>
            </a:r>
            <a:r>
              <a:rPr b="1" lang="en-US" sz="1800"/>
              <a:t>doctorCode</a:t>
            </a:r>
            <a:endParaRPr b="1" sz="1800"/>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The system must allow doctors to search for patients by surname prefix</a:t>
            </a:r>
            <a:endParaRPr sz="1500">
              <a:solidFill>
                <a:schemeClr val="dk1"/>
              </a:solidFill>
            </a:endParaRPr>
          </a:p>
          <a:p>
            <a:pPr indent="0" lvl="0" marL="914400" rtl="0" algn="l">
              <a:lnSpc>
                <a:spcPct val="115000"/>
              </a:lnSpc>
              <a:spcBef>
                <a:spcPts val="0"/>
              </a:spcBef>
              <a:spcAft>
                <a:spcPts val="0"/>
              </a:spcAft>
              <a:buNone/>
            </a:pPr>
            <a:r>
              <a:t/>
            </a:r>
            <a:endParaRPr i="1" sz="1500">
              <a:solidFill>
                <a:schemeClr val="dk1"/>
              </a:solidFill>
            </a:endParaRPr>
          </a:p>
          <a:p>
            <a:pPr indent="-342900" lvl="0" marL="457200" marR="0" rtl="0" algn="l">
              <a:lnSpc>
                <a:spcPct val="115000"/>
              </a:lnSpc>
              <a:spcBef>
                <a:spcPts val="0"/>
              </a:spcBef>
              <a:spcAft>
                <a:spcPts val="0"/>
              </a:spcAft>
              <a:buSzPts val="1800"/>
              <a:buChar char="●"/>
            </a:pPr>
            <a:r>
              <a:rPr i="1" lang="en-US" sz="1800"/>
              <a:t>Drugs collection</a:t>
            </a:r>
            <a:r>
              <a:rPr b="1" lang="en-US" sz="1800"/>
              <a:t>: </a:t>
            </a:r>
            <a:r>
              <a:rPr lang="en-US" sz="1800"/>
              <a:t>Ra</a:t>
            </a:r>
            <a:r>
              <a:rPr lang="en-US" sz="1800"/>
              <a:t>nge-Based on</a:t>
            </a:r>
            <a:r>
              <a:rPr b="1" lang="en-US" sz="1800"/>
              <a:t> drugName</a:t>
            </a:r>
            <a:endParaRPr b="1" sz="1800"/>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The system must allow users to view a list of drugs by entering a name prefix.</a:t>
            </a:r>
            <a:endParaRPr sz="1500">
              <a:solidFill>
                <a:schemeClr val="dk1"/>
              </a:solidFill>
            </a:endParaRPr>
          </a:p>
          <a:p>
            <a:pPr indent="0" lvl="0" marL="914400" rtl="0" algn="l">
              <a:lnSpc>
                <a:spcPct val="115000"/>
              </a:lnSpc>
              <a:spcBef>
                <a:spcPts val="0"/>
              </a:spcBef>
              <a:spcAft>
                <a:spcPts val="0"/>
              </a:spcAft>
              <a:buNone/>
            </a:pPr>
            <a:r>
              <a:t/>
            </a:r>
            <a:endParaRPr i="1" sz="1500">
              <a:solidFill>
                <a:schemeClr val="dk1"/>
              </a:solidFill>
            </a:endParaRPr>
          </a:p>
          <a:p>
            <a:pPr indent="-342900" lvl="0" marL="457200" marR="0" rtl="0" algn="l">
              <a:lnSpc>
                <a:spcPct val="115000"/>
              </a:lnSpc>
              <a:spcBef>
                <a:spcPts val="0"/>
              </a:spcBef>
              <a:spcAft>
                <a:spcPts val="0"/>
              </a:spcAft>
              <a:buSzPts val="1800"/>
              <a:buChar char="●"/>
            </a:pPr>
            <a:r>
              <a:rPr i="1" lang="en-US" sz="1800"/>
              <a:t>Purchases collection</a:t>
            </a:r>
            <a:r>
              <a:rPr lang="en-US" sz="1800"/>
              <a:t>:</a:t>
            </a:r>
            <a:r>
              <a:rPr b="1" lang="en-US" sz="1800"/>
              <a:t> </a:t>
            </a:r>
            <a:r>
              <a:rPr lang="en-US" sz="1800"/>
              <a:t>Hashed on</a:t>
            </a:r>
            <a:r>
              <a:rPr b="1" lang="en-US" sz="1800"/>
              <a:t> region</a:t>
            </a:r>
            <a:endParaRPr b="1" sz="1800"/>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The system must allow patients to view their purchased drugs in groups of ten, sorted by the most recent first.</a:t>
            </a:r>
            <a:endParaRPr sz="1500">
              <a:solidFill>
                <a:schemeClr val="dk1"/>
              </a:solidFill>
            </a:endParaRPr>
          </a:p>
          <a:p>
            <a:pPr indent="0" lvl="0" marL="914400" rtl="0" algn="l">
              <a:lnSpc>
                <a:spcPct val="115000"/>
              </a:lnSpc>
              <a:spcBef>
                <a:spcPts val="0"/>
              </a:spcBef>
              <a:spcAft>
                <a:spcPts val="0"/>
              </a:spcAft>
              <a:buNone/>
            </a:pPr>
            <a:r>
              <a:t/>
            </a:r>
            <a:endParaRPr i="1" sz="1500">
              <a:solidFill>
                <a:schemeClr val="dk1"/>
              </a:solidFill>
            </a:endParaRPr>
          </a:p>
          <a:p>
            <a:pPr indent="-342900" lvl="0" marL="457200" marR="0" rtl="0" algn="l">
              <a:lnSpc>
                <a:spcPct val="115000"/>
              </a:lnSpc>
              <a:spcBef>
                <a:spcPts val="0"/>
              </a:spcBef>
              <a:spcAft>
                <a:spcPts val="0"/>
              </a:spcAft>
              <a:buSzPts val="1800"/>
              <a:buChar char="●"/>
            </a:pPr>
            <a:r>
              <a:rPr i="1" lang="en-US" sz="1800"/>
              <a:t>Doctors, researchers and pharmacies collection</a:t>
            </a:r>
            <a:r>
              <a:rPr lang="en-US" sz="1800"/>
              <a:t>: Hashed on </a:t>
            </a:r>
            <a:r>
              <a:rPr b="1" lang="en-US" sz="1800"/>
              <a:t>_id</a:t>
            </a:r>
            <a:endParaRPr i="1" sz="1500"/>
          </a:p>
        </p:txBody>
      </p:sp>
      <p:sp>
        <p:nvSpPr>
          <p:cNvPr id="295" name="Google Shape;295;g348352ea962_1_7"/>
          <p:cNvSpPr txBox="1"/>
          <p:nvPr/>
        </p:nvSpPr>
        <p:spPr>
          <a:xfrm>
            <a:off x="1035750" y="5164000"/>
            <a:ext cx="707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500">
                <a:solidFill>
                  <a:schemeClr val="dk1"/>
                </a:solidFill>
              </a:rPr>
              <a:t>NFR</a:t>
            </a:r>
            <a:r>
              <a:rPr i="1" lang="en-US" sz="1500">
                <a:solidFill>
                  <a:schemeClr val="dk1"/>
                </a:solidFill>
              </a:rPr>
              <a:t>: </a:t>
            </a:r>
            <a:r>
              <a:rPr i="1" lang="en-US" sz="1500">
                <a:solidFill>
                  <a:schemeClr val="dk1"/>
                </a:solidFill>
              </a:rPr>
              <a:t>The system must be able to store and quickly query a large volume of data.</a:t>
            </a:r>
            <a:endParaRPr i="1"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 calcmode="lin" valueType="num">
                                      <p:cBhvr additive="base">
                                        <p:cTn dur="500"/>
                                        <p:tgtEl>
                                          <p:spTgt spid="29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 calcmode="lin" valueType="num">
                                      <p:cBhvr additive="base">
                                        <p:cTn dur="500"/>
                                        <p:tgtEl>
                                          <p:spTgt spid="29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 calcmode="lin" valueType="num">
                                      <p:cBhvr additive="base">
                                        <p:cTn dur="500"/>
                                        <p:tgtEl>
                                          <p:spTgt spid="29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anim calcmode="lin" valueType="num">
                                      <p:cBhvr additive="base">
                                        <p:cTn dur="500"/>
                                        <p:tgtEl>
                                          <p:spTgt spid="29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anim calcmode="lin" valueType="num">
                                      <p:cBhvr additive="base">
                                        <p:cTn dur="500"/>
                                        <p:tgtEl>
                                          <p:spTgt spid="29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anim calcmode="lin" valueType="num">
                                      <p:cBhvr additive="base">
                                        <p:cTn dur="500"/>
                                        <p:tgtEl>
                                          <p:spTgt spid="29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6" st="6"/>
                                            </p:txEl>
                                          </p:spTgt>
                                        </p:tgtEl>
                                        <p:attrNameLst>
                                          <p:attrName>style.visibility</p:attrName>
                                        </p:attrNameLst>
                                      </p:cBhvr>
                                      <p:to>
                                        <p:strVal val="visible"/>
                                      </p:to>
                                    </p:set>
                                    <p:anim calcmode="lin" valueType="num">
                                      <p:cBhvr additive="base">
                                        <p:cTn dur="500"/>
                                        <p:tgtEl>
                                          <p:spTgt spid="29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7" st="7"/>
                                            </p:txEl>
                                          </p:spTgt>
                                        </p:tgtEl>
                                        <p:attrNameLst>
                                          <p:attrName>style.visibility</p:attrName>
                                        </p:attrNameLst>
                                      </p:cBhvr>
                                      <p:to>
                                        <p:strVal val="visible"/>
                                      </p:to>
                                    </p:set>
                                    <p:anim calcmode="lin" valueType="num">
                                      <p:cBhvr additive="base">
                                        <p:cTn dur="500"/>
                                        <p:tgtEl>
                                          <p:spTgt spid="29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8" st="8"/>
                                            </p:txEl>
                                          </p:spTgt>
                                        </p:tgtEl>
                                        <p:attrNameLst>
                                          <p:attrName>style.visibility</p:attrName>
                                        </p:attrNameLst>
                                      </p:cBhvr>
                                      <p:to>
                                        <p:strVal val="visible"/>
                                      </p:to>
                                    </p:set>
                                    <p:anim calcmode="lin" valueType="num">
                                      <p:cBhvr additive="base">
                                        <p:cTn dur="500"/>
                                        <p:tgtEl>
                                          <p:spTgt spid="29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xEl>
                                              <p:pRg end="9" st="9"/>
                                            </p:txEl>
                                          </p:spTgt>
                                        </p:tgtEl>
                                        <p:attrNameLst>
                                          <p:attrName>style.visibility</p:attrName>
                                        </p:attrNameLst>
                                      </p:cBhvr>
                                      <p:to>
                                        <p:strVal val="visible"/>
                                      </p:to>
                                    </p:set>
                                    <p:anim calcmode="lin" valueType="num">
                                      <p:cBhvr additive="base">
                                        <p:cTn dur="500"/>
                                        <p:tgtEl>
                                          <p:spTgt spid="294">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49159f853f_1_35"/>
          <p:cNvSpPr txBox="1"/>
          <p:nvPr>
            <p:ph type="title"/>
          </p:nvPr>
        </p:nvSpPr>
        <p:spPr>
          <a:xfrm>
            <a:off x="182741" y="138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Key-value DB Design (i)</a:t>
            </a:r>
            <a:endParaRPr/>
          </a:p>
        </p:txBody>
      </p:sp>
      <p:sp>
        <p:nvSpPr>
          <p:cNvPr id="301" name="Google Shape;301;g349159f853f_1_35"/>
          <p:cNvSpPr txBox="1"/>
          <p:nvPr/>
        </p:nvSpPr>
        <p:spPr>
          <a:xfrm>
            <a:off x="615043" y="1012372"/>
            <a:ext cx="7494900" cy="126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prescription keys structure:</a:t>
            </a:r>
            <a:endParaRPr b="1" sz="2200">
              <a:solidFill>
                <a:schemeClr val="dk1"/>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pres:id_pres:id_pat:timestamp</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pres:id_pres:id_pat:toPurchase</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pres:id_pat:set</a:t>
            </a:r>
            <a:endParaRPr i="1" sz="1800">
              <a:solidFill>
                <a:srgbClr val="434343"/>
              </a:solidFill>
              <a:latin typeface="Calibri"/>
              <a:ea typeface="Calibri"/>
              <a:cs typeface="Calibri"/>
              <a:sym typeface="Calibri"/>
            </a:endParaRPr>
          </a:p>
        </p:txBody>
      </p:sp>
      <p:sp>
        <p:nvSpPr>
          <p:cNvPr id="302" name="Google Shape;302;g349159f853f_1_35"/>
          <p:cNvSpPr txBox="1"/>
          <p:nvPr/>
        </p:nvSpPr>
        <p:spPr>
          <a:xfrm>
            <a:off x="5054371" y="1351075"/>
            <a:ext cx="3289200" cy="9234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800">
                <a:solidFill>
                  <a:schemeClr val="dk1"/>
                </a:solidFill>
                <a:latin typeface="Calibri"/>
                <a:ea typeface="Calibri"/>
                <a:cs typeface="Calibri"/>
                <a:sym typeface="Calibri"/>
              </a:rPr>
              <a:t>ISO-formatted date string</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Integer</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Set of integers</a:t>
            </a:r>
            <a:endParaRPr sz="1800">
              <a:solidFill>
                <a:schemeClr val="dk1"/>
              </a:solidFill>
              <a:latin typeface="Calibri"/>
              <a:ea typeface="Calibri"/>
              <a:cs typeface="Calibri"/>
              <a:sym typeface="Calibri"/>
            </a:endParaRPr>
          </a:p>
        </p:txBody>
      </p:sp>
      <p:sp>
        <p:nvSpPr>
          <p:cNvPr id="303" name="Google Shape;303;g349159f853f_1_35"/>
          <p:cNvSpPr txBox="1"/>
          <p:nvPr/>
        </p:nvSpPr>
        <p:spPr>
          <a:xfrm>
            <a:off x="615043" y="2317397"/>
            <a:ext cx="7494900" cy="181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200">
              <a:solidFill>
                <a:schemeClr val="dk1"/>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pres-drug:id_pres-drug:id_pres:id</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pres-drug:id_pres-drug:id_pres:info</a:t>
            </a:r>
            <a:endParaRPr i="1" sz="1800">
              <a:solidFill>
                <a:srgbClr val="434343"/>
              </a:solidFill>
              <a:latin typeface="Calibri"/>
              <a:ea typeface="Calibri"/>
              <a:cs typeface="Calibri"/>
              <a:sym typeface="Calibri"/>
            </a:endParaRPr>
          </a:p>
          <a:p>
            <a:pPr indent="-342900" lvl="1" marL="9144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info: { name, price, quantity}</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pres-drug:id_pres-drug:id_pres:purchased</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pres-drug:id_pres:set</a:t>
            </a:r>
            <a:endParaRPr i="1" sz="1800">
              <a:solidFill>
                <a:srgbClr val="434343"/>
              </a:solidFill>
              <a:latin typeface="Calibri"/>
              <a:ea typeface="Calibri"/>
              <a:cs typeface="Calibri"/>
              <a:sym typeface="Calibri"/>
            </a:endParaRPr>
          </a:p>
        </p:txBody>
      </p:sp>
      <p:sp>
        <p:nvSpPr>
          <p:cNvPr id="304" name="Google Shape;304;g349159f853f_1_35"/>
          <p:cNvSpPr txBox="1"/>
          <p:nvPr/>
        </p:nvSpPr>
        <p:spPr>
          <a:xfrm>
            <a:off x="5169721" y="2661500"/>
            <a:ext cx="3174000" cy="17547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800">
                <a:solidFill>
                  <a:schemeClr val="dk1"/>
                </a:solidFill>
                <a:latin typeface="Calibri"/>
                <a:ea typeface="Calibri"/>
                <a:cs typeface="Calibri"/>
                <a:sym typeface="Calibri"/>
              </a:rPr>
              <a:t>ObjectId</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Json</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Boolean</a:t>
            </a:r>
            <a:endParaRPr sz="18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Set of integers</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g349159f853f_1_35"/>
          <p:cNvSpPr txBox="1"/>
          <p:nvPr/>
        </p:nvSpPr>
        <p:spPr>
          <a:xfrm>
            <a:off x="615043" y="4234347"/>
            <a:ext cx="7494900" cy="153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200">
              <a:solidFill>
                <a:schemeClr val="dk1"/>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purch-drug:purch-drug_id:id_pat:id</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purch-drug:purch-drug_id:id_pat:info</a:t>
            </a:r>
            <a:endParaRPr i="1" sz="1800">
              <a:solidFill>
                <a:srgbClr val="434343"/>
              </a:solidFill>
              <a:latin typeface="Calibri"/>
              <a:ea typeface="Calibri"/>
              <a:cs typeface="Calibri"/>
              <a:sym typeface="Calibri"/>
            </a:endParaRPr>
          </a:p>
          <a:p>
            <a:pPr indent="-342900" lvl="1" marL="9144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info: {name, price, quantity, id_pres, id_pres_drug}</a:t>
            </a:r>
            <a:endParaRPr i="1" sz="1800">
              <a:solidFill>
                <a:srgbClr val="434343"/>
              </a:solidFill>
              <a:latin typeface="Calibri"/>
              <a:ea typeface="Calibri"/>
              <a:cs typeface="Calibri"/>
              <a:sym typeface="Calibri"/>
            </a:endParaRPr>
          </a:p>
          <a:p>
            <a:pPr indent="-342900" lvl="0" marL="457200" marR="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purch-drug:id_pat:set</a:t>
            </a:r>
            <a:endParaRPr i="1" sz="1800">
              <a:solidFill>
                <a:srgbClr val="434343"/>
              </a:solidFill>
              <a:latin typeface="Calibri"/>
              <a:ea typeface="Calibri"/>
              <a:cs typeface="Calibri"/>
              <a:sym typeface="Calibri"/>
            </a:endParaRPr>
          </a:p>
        </p:txBody>
      </p:sp>
      <p:sp>
        <p:nvSpPr>
          <p:cNvPr id="306" name="Google Shape;306;g349159f853f_1_35"/>
          <p:cNvSpPr txBox="1"/>
          <p:nvPr/>
        </p:nvSpPr>
        <p:spPr>
          <a:xfrm>
            <a:off x="5327071" y="4573050"/>
            <a:ext cx="3016500" cy="12006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800">
                <a:solidFill>
                  <a:schemeClr val="dk1"/>
                </a:solidFill>
                <a:latin typeface="Calibri"/>
                <a:ea typeface="Calibri"/>
                <a:cs typeface="Calibri"/>
                <a:sym typeface="Calibri"/>
              </a:rPr>
              <a:t>ObjectId</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Json</a:t>
            </a:r>
            <a:endParaRPr sz="18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Set of integers</a:t>
            </a:r>
            <a:endParaRPr sz="1800">
              <a:solidFill>
                <a:schemeClr val="dk1"/>
              </a:solidFill>
              <a:latin typeface="Calibri"/>
              <a:ea typeface="Calibri"/>
              <a:cs typeface="Calibri"/>
              <a:sym typeface="Calibri"/>
            </a:endParaRPr>
          </a:p>
        </p:txBody>
      </p:sp>
      <p:sp>
        <p:nvSpPr>
          <p:cNvPr id="307" name="Google Shape;307;g349159f853f_1_35"/>
          <p:cNvSpPr txBox="1"/>
          <p:nvPr/>
        </p:nvSpPr>
        <p:spPr>
          <a:xfrm>
            <a:off x="587593" y="2317397"/>
            <a:ext cx="7494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prescribed drug keys </a:t>
            </a:r>
            <a:r>
              <a:rPr b="1" lang="en-US" sz="2200">
                <a:solidFill>
                  <a:schemeClr val="dk1"/>
                </a:solidFill>
                <a:latin typeface="Calibri"/>
                <a:ea typeface="Calibri"/>
                <a:cs typeface="Calibri"/>
                <a:sym typeface="Calibri"/>
              </a:rPr>
              <a:t>structure</a:t>
            </a:r>
            <a:r>
              <a:rPr b="1" lang="en-US" sz="2200">
                <a:solidFill>
                  <a:schemeClr val="dk1"/>
                </a:solidFill>
                <a:latin typeface="Calibri"/>
                <a:ea typeface="Calibri"/>
                <a:cs typeface="Calibri"/>
                <a:sym typeface="Calibri"/>
              </a:rPr>
              <a:t>:</a:t>
            </a:r>
            <a:endParaRPr i="1" sz="1800">
              <a:solidFill>
                <a:srgbClr val="434343"/>
              </a:solidFill>
              <a:latin typeface="Calibri"/>
              <a:ea typeface="Calibri"/>
              <a:cs typeface="Calibri"/>
              <a:sym typeface="Calibri"/>
            </a:endParaRPr>
          </a:p>
        </p:txBody>
      </p:sp>
      <p:sp>
        <p:nvSpPr>
          <p:cNvPr id="308" name="Google Shape;308;g349159f853f_1_35"/>
          <p:cNvSpPr txBox="1"/>
          <p:nvPr/>
        </p:nvSpPr>
        <p:spPr>
          <a:xfrm>
            <a:off x="615043" y="4234347"/>
            <a:ext cx="7494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purchased drug keys </a:t>
            </a:r>
            <a:r>
              <a:rPr b="1" lang="en-US" sz="2200">
                <a:solidFill>
                  <a:schemeClr val="dk1"/>
                </a:solidFill>
                <a:latin typeface="Calibri"/>
                <a:ea typeface="Calibri"/>
                <a:cs typeface="Calibri"/>
                <a:sym typeface="Calibri"/>
              </a:rPr>
              <a:t>structure</a:t>
            </a:r>
            <a:r>
              <a:rPr b="1" lang="en-US" sz="2200">
                <a:solidFill>
                  <a:schemeClr val="dk1"/>
                </a:solidFill>
                <a:latin typeface="Calibri"/>
                <a:ea typeface="Calibri"/>
                <a:cs typeface="Calibri"/>
                <a:sym typeface="Calibri"/>
              </a:rPr>
              <a:t>:</a:t>
            </a:r>
            <a:endParaRPr i="1" sz="18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500"/>
                                        <p:tgtEl>
                                          <p:spTgt spid="301">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500"/>
                                        <p:tgtEl>
                                          <p:spTgt spid="301">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500"/>
                                        <p:tgtEl>
                                          <p:spTgt spid="301">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500"/>
                                        <p:tgtEl>
                                          <p:spTgt spid="301">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500"/>
                                        <p:tgtEl>
                                          <p:spTgt spid="302">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500"/>
                                        <p:tgtEl>
                                          <p:spTgt spid="302">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5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animEffect filter="fade" transition="in">
                                      <p:cBhvr>
                                        <p:cTn dur="500"/>
                                        <p:tgtEl>
                                          <p:spTgt spid="30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animEffect filter="fade" transition="in">
                                      <p:cBhvr>
                                        <p:cTn dur="500"/>
                                        <p:tgtEl>
                                          <p:spTgt spid="30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animEffect filter="fade" transition="in">
                                      <p:cBhvr>
                                        <p:cTn dur="500"/>
                                        <p:tgtEl>
                                          <p:spTgt spid="30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animEffect filter="fade" transition="in">
                                      <p:cBhvr>
                                        <p:cTn dur="500"/>
                                        <p:tgtEl>
                                          <p:spTgt spid="30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animEffect filter="fade" transition="in">
                                      <p:cBhvr>
                                        <p:cTn dur="500"/>
                                        <p:tgtEl>
                                          <p:spTgt spid="30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3">
                                            <p:txEl>
                                              <p:pRg end="5" st="5"/>
                                            </p:txEl>
                                          </p:spTgt>
                                        </p:tgtEl>
                                        <p:attrNameLst>
                                          <p:attrName>style.visibility</p:attrName>
                                        </p:attrNameLst>
                                      </p:cBhvr>
                                      <p:to>
                                        <p:strVal val="visible"/>
                                      </p:to>
                                    </p:set>
                                    <p:animEffect filter="fade" transition="in">
                                      <p:cBhvr>
                                        <p:cTn dur="500"/>
                                        <p:tgtEl>
                                          <p:spTgt spid="303">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500"/>
                                        <p:tgtEl>
                                          <p:spTgt spid="304">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500"/>
                                        <p:tgtEl>
                                          <p:spTgt spid="304">
                                            <p:txEl>
                                              <p:pRg end="1" st="1"/>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500"/>
                                        <p:tgtEl>
                                          <p:spTgt spid="304">
                                            <p:txEl>
                                              <p:pRg end="2" st="2"/>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Effect filter="fade" transition="in">
                                      <p:cBhvr>
                                        <p:cTn dur="500"/>
                                        <p:tgtEl>
                                          <p:spTgt spid="304">
                                            <p:txEl>
                                              <p:pRg end="3" st="3"/>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04">
                                            <p:txEl>
                                              <p:pRg end="4" st="4"/>
                                            </p:txEl>
                                          </p:spTgt>
                                        </p:tgtEl>
                                        <p:attrNameLst>
                                          <p:attrName>style.visibility</p:attrName>
                                        </p:attrNameLst>
                                      </p:cBhvr>
                                      <p:to>
                                        <p:strVal val="visible"/>
                                      </p:to>
                                    </p:set>
                                    <p:animEffect filter="fade" transition="in">
                                      <p:cBhvr>
                                        <p:cTn dur="500"/>
                                        <p:tgtEl>
                                          <p:spTgt spid="304">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04">
                                            <p:txEl>
                                              <p:pRg end="5" st="5"/>
                                            </p:txEl>
                                          </p:spTgt>
                                        </p:tgtEl>
                                        <p:attrNameLst>
                                          <p:attrName>style.visibility</p:attrName>
                                        </p:attrNameLst>
                                      </p:cBhvr>
                                      <p:to>
                                        <p:strVal val="visible"/>
                                      </p:to>
                                    </p:set>
                                    <p:animEffect filter="fade" transition="in">
                                      <p:cBhvr>
                                        <p:cTn dur="500"/>
                                        <p:tgtEl>
                                          <p:spTgt spid="3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500"/>
                                        <p:tgtEl>
                                          <p:spTgt spid="30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500"/>
                                        <p:tgtEl>
                                          <p:spTgt spid="30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500"/>
                                        <p:tgtEl>
                                          <p:spTgt spid="30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500"/>
                                        <p:tgtEl>
                                          <p:spTgt spid="30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animEffect filter="fade" transition="in">
                                      <p:cBhvr>
                                        <p:cTn dur="500"/>
                                        <p:tgtEl>
                                          <p:spTgt spid="305">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500"/>
                                        <p:tgtEl>
                                          <p:spTgt spid="306">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500"/>
                                        <p:tgtEl>
                                          <p:spTgt spid="306">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animEffect filter="fade" transition="in">
                                      <p:cBhvr>
                                        <p:cTn dur="500"/>
                                        <p:tgtEl>
                                          <p:spTgt spid="306">
                                            <p:txEl>
                                              <p:pRg end="2" st="2"/>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animEffect filter="fade" transition="in">
                                      <p:cBhvr>
                                        <p:cTn dur="500"/>
                                        <p:tgtEl>
                                          <p:spTgt spid="3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349159f853f_1_42"/>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Key-value DB Design (ii)</a:t>
            </a:r>
            <a:endParaRPr/>
          </a:p>
        </p:txBody>
      </p:sp>
      <p:pic>
        <p:nvPicPr>
          <p:cNvPr id="314" name="Google Shape;314;g349159f853f_1_42"/>
          <p:cNvPicPr preferRelativeResize="0"/>
          <p:nvPr/>
        </p:nvPicPr>
        <p:blipFill>
          <a:blip r:embed="rId3">
            <a:alphaModFix/>
          </a:blip>
          <a:stretch>
            <a:fillRect/>
          </a:stretch>
        </p:blipFill>
        <p:spPr>
          <a:xfrm>
            <a:off x="320175" y="1233100"/>
            <a:ext cx="4580750" cy="4645500"/>
          </a:xfrm>
          <a:prstGeom prst="rect">
            <a:avLst/>
          </a:prstGeom>
          <a:noFill/>
          <a:ln>
            <a:noFill/>
          </a:ln>
        </p:spPr>
      </p:pic>
      <p:sp>
        <p:nvSpPr>
          <p:cNvPr id="315" name="Google Shape;315;g349159f853f_1_42"/>
          <p:cNvSpPr txBox="1"/>
          <p:nvPr/>
        </p:nvSpPr>
        <p:spPr>
          <a:xfrm>
            <a:off x="5106650" y="1851800"/>
            <a:ext cx="3837900" cy="3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Retrieve the prescription cart of a specific patient</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pres:id_pat:set</a:t>
            </a:r>
            <a:endParaRPr i="1" sz="1800">
              <a:solidFill>
                <a:srgbClr val="434343"/>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pres-drug:id_pres:set</a:t>
            </a:r>
            <a:endParaRPr i="1" sz="1800">
              <a:solidFill>
                <a:srgbClr val="434343"/>
              </a:solidFill>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Advantages: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Limited network overload</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High scalability</a:t>
            </a:r>
            <a:endParaRPr sz="1800">
              <a:latin typeface="Calibri"/>
              <a:ea typeface="Calibri"/>
              <a:cs typeface="Calibri"/>
              <a:sym typeface="Calibri"/>
            </a:endParaRPr>
          </a:p>
        </p:txBody>
      </p:sp>
      <p:pic>
        <p:nvPicPr>
          <p:cNvPr id="316" name="Google Shape;316;g349159f853f_1_42" title="doc2.png"/>
          <p:cNvPicPr preferRelativeResize="0"/>
          <p:nvPr/>
        </p:nvPicPr>
        <p:blipFill>
          <a:blip r:embed="rId4">
            <a:alphaModFix/>
          </a:blip>
          <a:stretch>
            <a:fillRect/>
          </a:stretch>
        </p:blipFill>
        <p:spPr>
          <a:xfrm>
            <a:off x="1310775" y="1233100"/>
            <a:ext cx="2971428" cy="4645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 calcmode="lin" valueType="num">
                                      <p:cBhvr additive="base">
                                        <p:cTn dur="500"/>
                                        <p:tgtEl>
                                          <p:spTgt spid="31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 calcmode="lin" valueType="num">
                                      <p:cBhvr additive="base">
                                        <p:cTn dur="500"/>
                                        <p:tgtEl>
                                          <p:spTgt spid="31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anim calcmode="lin" valueType="num">
                                      <p:cBhvr additive="base">
                                        <p:cTn dur="500"/>
                                        <p:tgtEl>
                                          <p:spTgt spid="31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anim calcmode="lin" valueType="num">
                                      <p:cBhvr additive="base">
                                        <p:cTn dur="500"/>
                                        <p:tgtEl>
                                          <p:spTgt spid="31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0"/>
                                  </p:stCondLst>
                                  <p:childTnLst>
                                    <p:set>
                                      <p:cBhvr>
                                        <p:cTn dur="1" fill="hold">
                                          <p:stCondLst>
                                            <p:cond delay="0"/>
                                          </p:stCondLst>
                                        </p:cTn>
                                        <p:tgtEl>
                                          <p:spTgt spid="315">
                                            <p:txEl>
                                              <p:pRg end="4" st="4"/>
                                            </p:txEl>
                                          </p:spTgt>
                                        </p:tgtEl>
                                        <p:attrNameLst>
                                          <p:attrName>style.visibility</p:attrName>
                                        </p:attrNameLst>
                                      </p:cBhvr>
                                      <p:to>
                                        <p:strVal val="visible"/>
                                      </p:to>
                                    </p:set>
                                    <p:anim calcmode="lin" valueType="num">
                                      <p:cBhvr additive="base">
                                        <p:cTn dur="500"/>
                                        <p:tgtEl>
                                          <p:spTgt spid="31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315">
                                            <p:txEl>
                                              <p:pRg end="5" st="5"/>
                                            </p:txEl>
                                          </p:spTgt>
                                        </p:tgtEl>
                                        <p:attrNameLst>
                                          <p:attrName>style.visibility</p:attrName>
                                        </p:attrNameLst>
                                      </p:cBhvr>
                                      <p:to>
                                        <p:strVal val="visible"/>
                                      </p:to>
                                    </p:set>
                                    <p:anim calcmode="lin" valueType="num">
                                      <p:cBhvr additive="base">
                                        <p:cTn dur="500"/>
                                        <p:tgtEl>
                                          <p:spTgt spid="31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0"/>
                                  </p:stCondLst>
                                  <p:childTnLst>
                                    <p:set>
                                      <p:cBhvr>
                                        <p:cTn dur="1" fill="hold">
                                          <p:stCondLst>
                                            <p:cond delay="0"/>
                                          </p:stCondLst>
                                        </p:cTn>
                                        <p:tgtEl>
                                          <p:spTgt spid="315">
                                            <p:txEl>
                                              <p:pRg end="6" st="6"/>
                                            </p:txEl>
                                          </p:spTgt>
                                        </p:tgtEl>
                                        <p:attrNameLst>
                                          <p:attrName>style.visibility</p:attrName>
                                        </p:attrNameLst>
                                      </p:cBhvr>
                                      <p:to>
                                        <p:strVal val="visible"/>
                                      </p:to>
                                    </p:set>
                                    <p:anim calcmode="lin" valueType="num">
                                      <p:cBhvr additive="base">
                                        <p:cTn dur="500"/>
                                        <p:tgtEl>
                                          <p:spTgt spid="31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315">
                                            <p:txEl>
                                              <p:pRg end="7" st="7"/>
                                            </p:txEl>
                                          </p:spTgt>
                                        </p:tgtEl>
                                        <p:attrNameLst>
                                          <p:attrName>style.visibility</p:attrName>
                                        </p:attrNameLst>
                                      </p:cBhvr>
                                      <p:to>
                                        <p:strVal val="visible"/>
                                      </p:to>
                                    </p:set>
                                    <p:anim calcmode="lin" valueType="num">
                                      <p:cBhvr additive="base">
                                        <p:cTn dur="500"/>
                                        <p:tgtEl>
                                          <p:spTgt spid="315">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4"/>
                                        </p:tgtEl>
                                      </p:cBhvr>
                                    </p:animEffect>
                                    <p:set>
                                      <p:cBhvr>
                                        <p:cTn dur="1" fill="hold">
                                          <p:stCondLst>
                                            <p:cond delay="500"/>
                                          </p:stCondLst>
                                        </p:cTn>
                                        <p:tgtEl>
                                          <p:spTgt spid="31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49159f853f_1_49"/>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Key-value DB Design (iii)</a:t>
            </a:r>
            <a:endParaRPr/>
          </a:p>
        </p:txBody>
      </p:sp>
      <p:pic>
        <p:nvPicPr>
          <p:cNvPr id="322" name="Google Shape;322;g349159f853f_1_49"/>
          <p:cNvPicPr preferRelativeResize="0"/>
          <p:nvPr/>
        </p:nvPicPr>
        <p:blipFill>
          <a:blip r:embed="rId3">
            <a:alphaModFix/>
          </a:blip>
          <a:stretch>
            <a:fillRect/>
          </a:stretch>
        </p:blipFill>
        <p:spPr>
          <a:xfrm>
            <a:off x="4121100" y="1136625"/>
            <a:ext cx="4666375" cy="5027301"/>
          </a:xfrm>
          <a:prstGeom prst="rect">
            <a:avLst/>
          </a:prstGeom>
          <a:noFill/>
          <a:ln>
            <a:noFill/>
          </a:ln>
        </p:spPr>
      </p:pic>
      <p:sp>
        <p:nvSpPr>
          <p:cNvPr id="323" name="Google Shape;323;g349159f853f_1_49"/>
          <p:cNvSpPr txBox="1"/>
          <p:nvPr/>
        </p:nvSpPr>
        <p:spPr>
          <a:xfrm>
            <a:off x="283125" y="1719775"/>
            <a:ext cx="3607200" cy="29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Confirmation of the purchase of drugs in the cart</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Char char="●"/>
            </a:pPr>
            <a:r>
              <a:rPr i="1" lang="en-US" sz="1800">
                <a:solidFill>
                  <a:srgbClr val="434343"/>
                </a:solidFill>
                <a:latin typeface="Calibri"/>
                <a:ea typeface="Calibri"/>
                <a:cs typeface="Calibri"/>
                <a:sym typeface="Calibri"/>
              </a:rPr>
              <a:t>purch-drug:id_pat:set</a:t>
            </a:r>
            <a:endParaRPr i="1" sz="1800">
              <a:solidFill>
                <a:srgbClr val="434343"/>
              </a:solidFill>
              <a:latin typeface="Calibri"/>
              <a:ea typeface="Calibri"/>
              <a:cs typeface="Calibri"/>
              <a:sym typeface="Calibri"/>
            </a:endParaRPr>
          </a:p>
          <a:p>
            <a:pPr indent="0" lvl="0" marL="0" rtl="0" algn="l">
              <a:spcBef>
                <a:spcPts val="0"/>
              </a:spcBef>
              <a:spcAft>
                <a:spcPts val="0"/>
              </a:spcAft>
              <a:buNone/>
            </a:pPr>
            <a:r>
              <a:t/>
            </a:r>
            <a:endParaRPr i="1" sz="1800">
              <a:solidFill>
                <a:srgbClr val="434343"/>
              </a:solidFill>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Advantages: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Limited network overload</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High scalability</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 calcmode="lin" valueType="num">
                                      <p:cBhvr additive="base">
                                        <p:cTn dur="500"/>
                                        <p:tgtEl>
                                          <p:spTgt spid="323">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 calcmode="lin" valueType="num">
                                      <p:cBhvr additive="base">
                                        <p:cTn dur="500"/>
                                        <p:tgtEl>
                                          <p:spTgt spid="323">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 calcmode="lin" valueType="num">
                                      <p:cBhvr additive="base">
                                        <p:cTn dur="500"/>
                                        <p:tgtEl>
                                          <p:spTgt spid="323">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 calcmode="lin" valueType="num">
                                      <p:cBhvr additive="base">
                                        <p:cTn dur="500"/>
                                        <p:tgtEl>
                                          <p:spTgt spid="323">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anim calcmode="lin" valueType="num">
                                      <p:cBhvr additive="base">
                                        <p:cTn dur="500"/>
                                        <p:tgtEl>
                                          <p:spTgt spid="323">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323">
                                            <p:txEl>
                                              <p:pRg end="5" st="5"/>
                                            </p:txEl>
                                          </p:spTgt>
                                        </p:tgtEl>
                                        <p:attrNameLst>
                                          <p:attrName>style.visibility</p:attrName>
                                        </p:attrNameLst>
                                      </p:cBhvr>
                                      <p:to>
                                        <p:strVal val="visible"/>
                                      </p:to>
                                    </p:set>
                                    <p:anim calcmode="lin" valueType="num">
                                      <p:cBhvr additive="base">
                                        <p:cTn dur="500"/>
                                        <p:tgtEl>
                                          <p:spTgt spid="323">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323">
                                            <p:txEl>
                                              <p:pRg end="6" st="6"/>
                                            </p:txEl>
                                          </p:spTgt>
                                        </p:tgtEl>
                                        <p:attrNameLst>
                                          <p:attrName>style.visibility</p:attrName>
                                        </p:attrNameLst>
                                      </p:cBhvr>
                                      <p:to>
                                        <p:strVal val="visible"/>
                                      </p:to>
                                    </p:set>
                                    <p:anim calcmode="lin" valueType="num">
                                      <p:cBhvr additive="base">
                                        <p:cTn dur="500"/>
                                        <p:tgtEl>
                                          <p:spTgt spid="323">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34d5b1ba814_0_5"/>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Redis Replica Set Configuration</a:t>
            </a:r>
            <a:endParaRPr/>
          </a:p>
        </p:txBody>
      </p:sp>
      <p:sp>
        <p:nvSpPr>
          <p:cNvPr id="329" name="Google Shape;329;g34d5b1ba814_0_5"/>
          <p:cNvSpPr txBox="1"/>
          <p:nvPr/>
        </p:nvSpPr>
        <p:spPr>
          <a:xfrm>
            <a:off x="699481" y="1679637"/>
            <a:ext cx="749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0" name="Google Shape;330;g34d5b1ba814_0_5"/>
          <p:cNvSpPr txBox="1"/>
          <p:nvPr/>
        </p:nvSpPr>
        <p:spPr>
          <a:xfrm>
            <a:off x="816206" y="1233112"/>
            <a:ext cx="74949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u="sng">
                <a:solidFill>
                  <a:schemeClr val="dk1"/>
                </a:solidFill>
                <a:latin typeface="Calibri"/>
                <a:ea typeface="Calibri"/>
                <a:cs typeface="Calibri"/>
                <a:sym typeface="Calibri"/>
              </a:rPr>
              <a:t>Replica configuration</a:t>
            </a:r>
            <a:r>
              <a:rPr lang="en-US" sz="2200">
                <a:solidFill>
                  <a:schemeClr val="dk1"/>
                </a:solidFill>
                <a:latin typeface="Calibri"/>
                <a:ea typeface="Calibri"/>
                <a:cs typeface="Calibri"/>
                <a:sym typeface="Calibri"/>
              </a:rPr>
              <a:t> </a:t>
            </a:r>
            <a:r>
              <a:rPr lang="en-US" sz="1700">
                <a:solidFill>
                  <a:schemeClr val="dk1"/>
                </a:solidFill>
                <a:latin typeface="Calibri"/>
                <a:ea typeface="Calibri"/>
                <a:cs typeface="Calibri"/>
                <a:sym typeface="Calibri"/>
              </a:rPr>
              <a:t>( </a:t>
            </a:r>
            <a:r>
              <a:rPr i="1" lang="en-US" sz="1700">
                <a:solidFill>
                  <a:schemeClr val="dk1"/>
                </a:solidFill>
                <a:latin typeface="Consolas"/>
                <a:ea typeface="Consolas"/>
                <a:cs typeface="Consolas"/>
                <a:sym typeface="Consolas"/>
              </a:rPr>
              <a:t>/etc/redis/redis.conf</a:t>
            </a:r>
            <a:r>
              <a:rPr lang="en-US"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en-US" sz="1800">
                <a:latin typeface="Calibri"/>
                <a:ea typeface="Calibri"/>
                <a:cs typeface="Calibri"/>
                <a:sym typeface="Calibri"/>
              </a:rPr>
              <a:t>Master node: IP 10.1.1.22</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en-US" sz="1800">
                <a:latin typeface="Calibri"/>
                <a:ea typeface="Calibri"/>
                <a:cs typeface="Calibri"/>
                <a:sym typeface="Calibri"/>
              </a:rPr>
              <a:t>Replica nodes: IPs 10.1.1.20, 10.1.1.21</a:t>
            </a:r>
            <a:endParaRPr sz="1800">
              <a:latin typeface="Calibri"/>
              <a:ea typeface="Calibri"/>
              <a:cs typeface="Calibri"/>
              <a:sym typeface="Calibri"/>
            </a:endParaRPr>
          </a:p>
          <a:p>
            <a:pPr indent="0" lvl="0" marL="457200" marR="0" rtl="0" algn="l">
              <a:spcBef>
                <a:spcPts val="0"/>
              </a:spcBef>
              <a:spcAft>
                <a:spcPts val="0"/>
              </a:spcAft>
              <a:buNone/>
            </a:pPr>
            <a:r>
              <a:t/>
            </a:r>
            <a:endParaRPr sz="1200">
              <a:latin typeface="Calibri"/>
              <a:ea typeface="Calibri"/>
              <a:cs typeface="Calibri"/>
              <a:sym typeface="Calibri"/>
            </a:endParaRPr>
          </a:p>
          <a:p>
            <a:pPr indent="0" lvl="0" marL="0" marR="0" rtl="0" algn="l">
              <a:spcBef>
                <a:spcPts val="0"/>
              </a:spcBef>
              <a:spcAft>
                <a:spcPts val="0"/>
              </a:spcAft>
              <a:buNone/>
            </a:pPr>
            <a:r>
              <a:rPr lang="en-US" sz="1600">
                <a:solidFill>
                  <a:srgbClr val="434343"/>
                </a:solidFill>
                <a:latin typeface="Consolas"/>
                <a:ea typeface="Consolas"/>
                <a:cs typeface="Consolas"/>
                <a:sym typeface="Consolas"/>
              </a:rPr>
              <a:t>bind 10.1.1.22 -::1</a:t>
            </a:r>
            <a:endParaRPr sz="1600">
              <a:solidFill>
                <a:srgbClr val="434343"/>
              </a:solidFill>
              <a:latin typeface="Consolas"/>
              <a:ea typeface="Consolas"/>
              <a:cs typeface="Consolas"/>
              <a:sym typeface="Consolas"/>
            </a:endParaRPr>
          </a:p>
          <a:p>
            <a:pPr indent="0" lvl="0" marL="0" marR="0" rtl="0" algn="l">
              <a:spcBef>
                <a:spcPts val="0"/>
              </a:spcBef>
              <a:spcAft>
                <a:spcPts val="0"/>
              </a:spcAft>
              <a:buNone/>
            </a:pPr>
            <a:r>
              <a:rPr lang="en-US" sz="1600">
                <a:solidFill>
                  <a:srgbClr val="434343"/>
                </a:solidFill>
                <a:latin typeface="Consolas"/>
                <a:ea typeface="Consolas"/>
                <a:cs typeface="Consolas"/>
                <a:sym typeface="Consolas"/>
              </a:rPr>
              <a:t>port 6379</a:t>
            </a:r>
            <a:endParaRPr sz="1600">
              <a:solidFill>
                <a:srgbClr val="434343"/>
              </a:solidFill>
              <a:latin typeface="Consolas"/>
              <a:ea typeface="Consolas"/>
              <a:cs typeface="Consolas"/>
              <a:sym typeface="Consolas"/>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[redis.conf of the node .22]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latin typeface="Calibri"/>
              <a:ea typeface="Calibri"/>
              <a:cs typeface="Calibri"/>
              <a:sym typeface="Calibri"/>
            </a:endParaRPr>
          </a:p>
        </p:txBody>
      </p:sp>
      <p:sp>
        <p:nvSpPr>
          <p:cNvPr id="331" name="Google Shape;331;g34d5b1ba814_0_5"/>
          <p:cNvSpPr txBox="1"/>
          <p:nvPr/>
        </p:nvSpPr>
        <p:spPr>
          <a:xfrm>
            <a:off x="816200" y="3429000"/>
            <a:ext cx="7494900" cy="2893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200" u="sng">
                <a:solidFill>
                  <a:schemeClr val="dk1"/>
                </a:solidFill>
                <a:latin typeface="Calibri"/>
                <a:ea typeface="Calibri"/>
                <a:cs typeface="Calibri"/>
                <a:sym typeface="Calibri"/>
              </a:rPr>
              <a:t>Sentinel configuration</a:t>
            </a:r>
            <a:r>
              <a:rPr lang="en-US" sz="1700">
                <a:solidFill>
                  <a:schemeClr val="dk1"/>
                </a:solidFill>
                <a:latin typeface="Calibri"/>
                <a:ea typeface="Calibri"/>
                <a:cs typeface="Calibri"/>
                <a:sym typeface="Calibri"/>
              </a:rPr>
              <a:t>  (</a:t>
            </a:r>
            <a:r>
              <a:rPr i="1" lang="en-US" sz="1700">
                <a:solidFill>
                  <a:schemeClr val="dk1"/>
                </a:solidFill>
                <a:latin typeface="Consolas"/>
                <a:ea typeface="Consolas"/>
                <a:cs typeface="Consolas"/>
                <a:sym typeface="Consolas"/>
              </a:rPr>
              <a:t>/etc/redis/sentinel.conf</a:t>
            </a:r>
            <a:r>
              <a:rPr lang="en-US" sz="17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600">
                <a:solidFill>
                  <a:srgbClr val="434343"/>
                </a:solidFill>
                <a:latin typeface="Consolas"/>
                <a:ea typeface="Consolas"/>
                <a:cs typeface="Consolas"/>
                <a:sym typeface="Consolas"/>
              </a:rPr>
              <a:t>port 26379</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600">
                <a:solidFill>
                  <a:srgbClr val="434343"/>
                </a:solidFill>
                <a:latin typeface="Consolas"/>
                <a:ea typeface="Consolas"/>
                <a:cs typeface="Consolas"/>
                <a:sym typeface="Consolas"/>
              </a:rPr>
              <a:t>sentinel monitor mymaster 10.1.1.22 6379 2</a:t>
            </a:r>
            <a:endParaRPr sz="16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434343"/>
                </a:solidFill>
                <a:latin typeface="Consolas"/>
                <a:ea typeface="Consolas"/>
                <a:cs typeface="Consolas"/>
                <a:sym typeface="Consolas"/>
              </a:rPr>
              <a:t>sentinel down-after-milliseconds mymaster 5000</a:t>
            </a:r>
            <a:endParaRPr sz="1600">
              <a:solidFill>
                <a:srgbClr val="434343"/>
              </a:solidFill>
              <a:latin typeface="Consolas"/>
              <a:ea typeface="Consolas"/>
              <a:cs typeface="Consolas"/>
              <a:sym typeface="Consolas"/>
            </a:endParaRPr>
          </a:p>
          <a:p>
            <a:pPr indent="0" lvl="0" marL="0" rtl="0" algn="l">
              <a:spcBef>
                <a:spcPts val="0"/>
              </a:spcBef>
              <a:spcAft>
                <a:spcPts val="0"/>
              </a:spcAft>
              <a:buNone/>
            </a:pPr>
            <a:r>
              <a:rPr lang="en-US" sz="1600">
                <a:solidFill>
                  <a:srgbClr val="434343"/>
                </a:solidFill>
                <a:latin typeface="Consolas"/>
                <a:ea typeface="Consolas"/>
                <a:cs typeface="Consolas"/>
                <a:sym typeface="Consolas"/>
              </a:rPr>
              <a:t>sentinel failover-timeout mymaster 10000</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US" sz="1600">
                <a:solidFill>
                  <a:schemeClr val="dk1"/>
                </a:solidFill>
                <a:latin typeface="Calibri"/>
                <a:ea typeface="Calibri"/>
                <a:cs typeface="Calibri"/>
                <a:sym typeface="Calibri"/>
              </a:rPr>
              <a:t>[sentinel.conf of each node]</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 calcmode="lin" valueType="num">
                                      <p:cBhvr additive="base">
                                        <p:cTn dur="500"/>
                                        <p:tgtEl>
                                          <p:spTgt spid="330">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 calcmode="lin" valueType="num">
                                      <p:cBhvr additive="base">
                                        <p:cTn dur="500"/>
                                        <p:tgtEl>
                                          <p:spTgt spid="330">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 calcmode="lin" valueType="num">
                                      <p:cBhvr additive="base">
                                        <p:cTn dur="500"/>
                                        <p:tgtEl>
                                          <p:spTgt spid="330">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 calcmode="lin" valueType="num">
                                      <p:cBhvr additive="base">
                                        <p:cTn dur="500"/>
                                        <p:tgtEl>
                                          <p:spTgt spid="330">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 calcmode="lin" valueType="num">
                                      <p:cBhvr additive="base">
                                        <p:cTn dur="500"/>
                                        <p:tgtEl>
                                          <p:spTgt spid="330">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anim calcmode="lin" valueType="num">
                                      <p:cBhvr additive="base">
                                        <p:cTn dur="500"/>
                                        <p:tgtEl>
                                          <p:spTgt spid="330">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anim calcmode="lin" valueType="num">
                                      <p:cBhvr additive="base">
                                        <p:cTn dur="500"/>
                                        <p:tgtEl>
                                          <p:spTgt spid="330">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330">
                                            <p:txEl>
                                              <p:pRg end="7" st="7"/>
                                            </p:txEl>
                                          </p:spTgt>
                                        </p:tgtEl>
                                        <p:attrNameLst>
                                          <p:attrName>style.visibility</p:attrName>
                                        </p:attrNameLst>
                                      </p:cBhvr>
                                      <p:to>
                                        <p:strVal val="visible"/>
                                      </p:to>
                                    </p:set>
                                    <p:anim calcmode="lin" valueType="num">
                                      <p:cBhvr additive="base">
                                        <p:cTn dur="500"/>
                                        <p:tgtEl>
                                          <p:spTgt spid="330">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 calcmode="lin" valueType="num">
                                      <p:cBhvr additive="base">
                                        <p:cTn dur="500"/>
                                        <p:tgtEl>
                                          <p:spTgt spid="331">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 calcmode="lin" valueType="num">
                                      <p:cBhvr additive="base">
                                        <p:cTn dur="500"/>
                                        <p:tgtEl>
                                          <p:spTgt spid="331">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 calcmode="lin" valueType="num">
                                      <p:cBhvr additive="base">
                                        <p:cTn dur="500"/>
                                        <p:tgtEl>
                                          <p:spTgt spid="331">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anim calcmode="lin" valueType="num">
                                      <p:cBhvr additive="base">
                                        <p:cTn dur="500"/>
                                        <p:tgtEl>
                                          <p:spTgt spid="331">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anim calcmode="lin" valueType="num">
                                      <p:cBhvr additive="base">
                                        <p:cTn dur="500"/>
                                        <p:tgtEl>
                                          <p:spTgt spid="331">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4">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anim calcmode="lin" valueType="num">
                                      <p:cBhvr additive="base">
                                        <p:cTn dur="500"/>
                                        <p:tgtEl>
                                          <p:spTgt spid="331">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331">
                                            <p:txEl>
                                              <p:pRg end="6" st="6"/>
                                            </p:txEl>
                                          </p:spTgt>
                                        </p:tgtEl>
                                        <p:attrNameLst>
                                          <p:attrName>style.visibility</p:attrName>
                                        </p:attrNameLst>
                                      </p:cBhvr>
                                      <p:to>
                                        <p:strVal val="visible"/>
                                      </p:to>
                                    </p:set>
                                    <p:anim calcmode="lin" valueType="num">
                                      <p:cBhvr additive="base">
                                        <p:cTn dur="500"/>
                                        <p:tgtEl>
                                          <p:spTgt spid="331">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4">
                                  <p:stCondLst>
                                    <p:cond delay="0"/>
                                  </p:stCondLst>
                                  <p:childTnLst>
                                    <p:set>
                                      <p:cBhvr>
                                        <p:cTn dur="1" fill="hold">
                                          <p:stCondLst>
                                            <p:cond delay="0"/>
                                          </p:stCondLst>
                                        </p:cTn>
                                        <p:tgtEl>
                                          <p:spTgt spid="331">
                                            <p:txEl>
                                              <p:pRg end="7" st="7"/>
                                            </p:txEl>
                                          </p:spTgt>
                                        </p:tgtEl>
                                        <p:attrNameLst>
                                          <p:attrName>style.visibility</p:attrName>
                                        </p:attrNameLst>
                                      </p:cBhvr>
                                      <p:to>
                                        <p:strVal val="visible"/>
                                      </p:to>
                                    </p:set>
                                    <p:anim calcmode="lin" valueType="num">
                                      <p:cBhvr additive="base">
                                        <p:cTn dur="500"/>
                                        <p:tgtEl>
                                          <p:spTgt spid="331">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331">
                                            <p:txEl>
                                              <p:pRg end="8" st="8"/>
                                            </p:txEl>
                                          </p:spTgt>
                                        </p:tgtEl>
                                        <p:attrNameLst>
                                          <p:attrName>style.visibility</p:attrName>
                                        </p:attrNameLst>
                                      </p:cBhvr>
                                      <p:to>
                                        <p:strVal val="visible"/>
                                      </p:to>
                                    </p:set>
                                    <p:anim calcmode="lin" valueType="num">
                                      <p:cBhvr additive="base">
                                        <p:cTn dur="500"/>
                                        <p:tgtEl>
                                          <p:spTgt spid="331">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4">
                                  <p:stCondLst>
                                    <p:cond delay="0"/>
                                  </p:stCondLst>
                                  <p:childTnLst>
                                    <p:set>
                                      <p:cBhvr>
                                        <p:cTn dur="1" fill="hold">
                                          <p:stCondLst>
                                            <p:cond delay="0"/>
                                          </p:stCondLst>
                                        </p:cTn>
                                        <p:tgtEl>
                                          <p:spTgt spid="331">
                                            <p:txEl>
                                              <p:pRg end="9" st="9"/>
                                            </p:txEl>
                                          </p:spTgt>
                                        </p:tgtEl>
                                        <p:attrNameLst>
                                          <p:attrName>style.visibility</p:attrName>
                                        </p:attrNameLst>
                                      </p:cBhvr>
                                      <p:to>
                                        <p:strVal val="visible"/>
                                      </p:to>
                                    </p:set>
                                    <p:anim calcmode="lin" valueType="num">
                                      <p:cBhvr additive="base">
                                        <p:cTn dur="500"/>
                                        <p:tgtEl>
                                          <p:spTgt spid="331">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0"/>
                                  </p:stCondLst>
                                  <p:childTnLst>
                                    <p:set>
                                      <p:cBhvr>
                                        <p:cTn dur="1" fill="hold">
                                          <p:stCondLst>
                                            <p:cond delay="0"/>
                                          </p:stCondLst>
                                        </p:cTn>
                                        <p:tgtEl>
                                          <p:spTgt spid="331">
                                            <p:txEl>
                                              <p:pRg end="10" st="10"/>
                                            </p:txEl>
                                          </p:spTgt>
                                        </p:tgtEl>
                                        <p:attrNameLst>
                                          <p:attrName>style.visibility</p:attrName>
                                        </p:attrNameLst>
                                      </p:cBhvr>
                                      <p:to>
                                        <p:strVal val="visible"/>
                                      </p:to>
                                    </p:set>
                                    <p:anim calcmode="lin" valueType="num">
                                      <p:cBhvr additive="base">
                                        <p:cTn dur="500"/>
                                        <p:tgtEl>
                                          <p:spTgt spid="331">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348352ea962_1_12"/>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Redis Replica Set Configuration</a:t>
            </a:r>
            <a:endParaRPr/>
          </a:p>
        </p:txBody>
      </p:sp>
      <p:sp>
        <p:nvSpPr>
          <p:cNvPr id="337" name="Google Shape;337;g348352ea962_1_12"/>
          <p:cNvSpPr txBox="1"/>
          <p:nvPr/>
        </p:nvSpPr>
        <p:spPr>
          <a:xfrm>
            <a:off x="699481" y="1679637"/>
            <a:ext cx="749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8" name="Google Shape;338;g348352ea962_1_12"/>
          <p:cNvSpPr txBox="1"/>
          <p:nvPr/>
        </p:nvSpPr>
        <p:spPr>
          <a:xfrm>
            <a:off x="699475" y="1233099"/>
            <a:ext cx="7494900" cy="338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Eviction policy: </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rgbClr val="434343"/>
                </a:solidFill>
                <a:latin typeface="Courier New"/>
                <a:ea typeface="Courier New"/>
                <a:cs typeface="Courier New"/>
                <a:sym typeface="Courier New"/>
              </a:rPr>
              <a:t>&gt;&gt; maxmemory-policy volatile-ttl</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Persistence:</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34343"/>
                </a:solidFill>
                <a:latin typeface="Courier New"/>
                <a:ea typeface="Courier New"/>
                <a:cs typeface="Courier New"/>
                <a:sym typeface="Courier New"/>
              </a:rPr>
              <a:t>&gt;&gt; appendonly yes</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rPr lang="en-US" sz="1800">
                <a:solidFill>
                  <a:srgbClr val="434343"/>
                </a:solidFill>
                <a:latin typeface="Courier New"/>
                <a:ea typeface="Courier New"/>
                <a:cs typeface="Courier New"/>
                <a:sym typeface="Courier New"/>
              </a:rPr>
              <a:t>&gt;&gt; appendfsync everysec</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rPr lang="en-US" sz="1800">
                <a:solidFill>
                  <a:srgbClr val="434343"/>
                </a:solidFill>
                <a:latin typeface="Courier New"/>
                <a:ea typeface="Courier New"/>
                <a:cs typeface="Courier New"/>
                <a:sym typeface="Courier New"/>
              </a:rPr>
              <a:t>&gt;&gt; aof-use-rdb-preamble yes</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Redis Cluster:</a:t>
            </a:r>
            <a:endParaRPr sz="1800">
              <a:solidFill>
                <a:srgbClr val="434343"/>
              </a:solidFill>
              <a:latin typeface="Courier New"/>
              <a:ea typeface="Courier New"/>
              <a:cs typeface="Courier New"/>
              <a:sym typeface="Courier New"/>
            </a:endParaRPr>
          </a:p>
          <a:p>
            <a:pPr indent="0" lvl="0" marL="0" marR="0" rtl="0" algn="l">
              <a:spcBef>
                <a:spcPts val="0"/>
              </a:spcBef>
              <a:spcAft>
                <a:spcPts val="0"/>
              </a:spcAft>
              <a:buNone/>
            </a:pPr>
            <a:r>
              <a:rPr lang="en-US" sz="1800">
                <a:solidFill>
                  <a:srgbClr val="434343"/>
                </a:solidFill>
                <a:latin typeface="Courier New"/>
                <a:ea typeface="Courier New"/>
                <a:cs typeface="Courier New"/>
                <a:sym typeface="Courier New"/>
                <a:extLst>
                  <a:ext uri="http://customooxmlschemas.google.com/">
                    <go:slidesCustomData xmlns:go="http://customooxmlschemas.google.com/" textRoundtripDataId="8"/>
                  </a:ext>
                </a:extLst>
              </a:rPr>
              <a:t>no</a:t>
            </a:r>
            <a:endParaRPr sz="18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anim calcmode="lin" valueType="num">
                                      <p:cBhvr additive="base">
                                        <p:cTn dur="500"/>
                                        <p:tgtEl>
                                          <p:spTgt spid="338">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anim calcmode="lin" valueType="num">
                                      <p:cBhvr additive="base">
                                        <p:cTn dur="500"/>
                                        <p:tgtEl>
                                          <p:spTgt spid="338">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anim calcmode="lin" valueType="num">
                                      <p:cBhvr additive="base">
                                        <p:cTn dur="500"/>
                                        <p:tgtEl>
                                          <p:spTgt spid="338">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38">
                                            <p:txEl>
                                              <p:pRg end="3" st="3"/>
                                            </p:txEl>
                                          </p:spTgt>
                                        </p:tgtEl>
                                        <p:attrNameLst>
                                          <p:attrName>style.visibility</p:attrName>
                                        </p:attrNameLst>
                                      </p:cBhvr>
                                      <p:to>
                                        <p:strVal val="visible"/>
                                      </p:to>
                                    </p:set>
                                    <p:anim calcmode="lin" valueType="num">
                                      <p:cBhvr additive="base">
                                        <p:cTn dur="500"/>
                                        <p:tgtEl>
                                          <p:spTgt spid="338">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338">
                                            <p:txEl>
                                              <p:pRg end="4" st="4"/>
                                            </p:txEl>
                                          </p:spTgt>
                                        </p:tgtEl>
                                        <p:attrNameLst>
                                          <p:attrName>style.visibility</p:attrName>
                                        </p:attrNameLst>
                                      </p:cBhvr>
                                      <p:to>
                                        <p:strVal val="visible"/>
                                      </p:to>
                                    </p:set>
                                    <p:anim calcmode="lin" valueType="num">
                                      <p:cBhvr additive="base">
                                        <p:cTn dur="500"/>
                                        <p:tgtEl>
                                          <p:spTgt spid="338">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338">
                                            <p:txEl>
                                              <p:pRg end="5" st="5"/>
                                            </p:txEl>
                                          </p:spTgt>
                                        </p:tgtEl>
                                        <p:attrNameLst>
                                          <p:attrName>style.visibility</p:attrName>
                                        </p:attrNameLst>
                                      </p:cBhvr>
                                      <p:to>
                                        <p:strVal val="visible"/>
                                      </p:to>
                                    </p:set>
                                    <p:anim calcmode="lin" valueType="num">
                                      <p:cBhvr additive="base">
                                        <p:cTn dur="500"/>
                                        <p:tgtEl>
                                          <p:spTgt spid="338">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38">
                                            <p:txEl>
                                              <p:pRg end="6" st="6"/>
                                            </p:txEl>
                                          </p:spTgt>
                                        </p:tgtEl>
                                        <p:attrNameLst>
                                          <p:attrName>style.visibility</p:attrName>
                                        </p:attrNameLst>
                                      </p:cBhvr>
                                      <p:to>
                                        <p:strVal val="visible"/>
                                      </p:to>
                                    </p:set>
                                    <p:anim calcmode="lin" valueType="num">
                                      <p:cBhvr additive="base">
                                        <p:cTn dur="500"/>
                                        <p:tgtEl>
                                          <p:spTgt spid="338">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338">
                                            <p:txEl>
                                              <p:pRg end="7" st="7"/>
                                            </p:txEl>
                                          </p:spTgt>
                                        </p:tgtEl>
                                        <p:attrNameLst>
                                          <p:attrName>style.visibility</p:attrName>
                                        </p:attrNameLst>
                                      </p:cBhvr>
                                      <p:to>
                                        <p:strVal val="visible"/>
                                      </p:to>
                                    </p:set>
                                    <p:anim calcmode="lin" valueType="num">
                                      <p:cBhvr additive="base">
                                        <p:cTn dur="500"/>
                                        <p:tgtEl>
                                          <p:spTgt spid="338">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338">
                                            <p:txEl>
                                              <p:pRg end="8" st="8"/>
                                            </p:txEl>
                                          </p:spTgt>
                                        </p:tgtEl>
                                        <p:attrNameLst>
                                          <p:attrName>style.visibility</p:attrName>
                                        </p:attrNameLst>
                                      </p:cBhvr>
                                      <p:to>
                                        <p:strVal val="visible"/>
                                      </p:to>
                                    </p:set>
                                    <p:anim calcmode="lin" valueType="num">
                                      <p:cBhvr additive="base">
                                        <p:cTn dur="500"/>
                                        <p:tgtEl>
                                          <p:spTgt spid="338">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338">
                                            <p:txEl>
                                              <p:pRg end="9" st="9"/>
                                            </p:txEl>
                                          </p:spTgt>
                                        </p:tgtEl>
                                        <p:attrNameLst>
                                          <p:attrName>style.visibility</p:attrName>
                                        </p:attrNameLst>
                                      </p:cBhvr>
                                      <p:to>
                                        <p:strVal val="visible"/>
                                      </p:to>
                                    </p:set>
                                    <p:anim calcmode="lin" valueType="num">
                                      <p:cBhvr additive="base">
                                        <p:cTn dur="500"/>
                                        <p:tgtEl>
                                          <p:spTgt spid="338">
                                            <p:txEl>
                                              <p:pRg end="9" st="9"/>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338">
                                            <p:txEl>
                                              <p:pRg end="10" st="10"/>
                                            </p:txEl>
                                          </p:spTgt>
                                        </p:tgtEl>
                                        <p:attrNameLst>
                                          <p:attrName>style.visibility</p:attrName>
                                        </p:attrNameLst>
                                      </p:cBhvr>
                                      <p:to>
                                        <p:strVal val="visible"/>
                                      </p:to>
                                    </p:set>
                                    <p:anim calcmode="lin" valueType="num">
                                      <p:cBhvr additive="base">
                                        <p:cTn dur="500"/>
                                        <p:tgtEl>
                                          <p:spTgt spid="338">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7"/>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Handling Intra-DB Consistency (i) </a:t>
            </a:r>
            <a:endParaRPr/>
          </a:p>
        </p:txBody>
      </p:sp>
      <p:sp>
        <p:nvSpPr>
          <p:cNvPr id="344" name="Google Shape;344;p17"/>
          <p:cNvSpPr txBox="1"/>
          <p:nvPr/>
        </p:nvSpPr>
        <p:spPr>
          <a:xfrm>
            <a:off x="4011475" y="3276600"/>
            <a:ext cx="5273400" cy="1785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200">
                <a:solidFill>
                  <a:schemeClr val="dk1"/>
                </a:solidFill>
                <a:latin typeface="Calibri"/>
                <a:ea typeface="Calibri"/>
                <a:cs typeface="Calibri"/>
                <a:sym typeface="Calibri"/>
              </a:rPr>
              <a:t>The scenario: purchase confirmation</a:t>
            </a:r>
            <a:endParaRPr sz="22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MongoDB fail event</a:t>
            </a:r>
            <a:endParaRPr sz="22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extLst>
                  <a:ext uri="http://customooxmlschemas.google.com/">
                    <go:slidesCustomData xmlns:go="http://customooxmlschemas.google.com/" textRoundtripDataId="9"/>
                  </a:ext>
                </a:extLst>
              </a:rPr>
              <a:t>Redis</a:t>
            </a:r>
            <a:r>
              <a:rPr lang="en-US" sz="2200">
                <a:solidFill>
                  <a:schemeClr val="dk1"/>
                </a:solidFill>
                <a:latin typeface="Calibri"/>
                <a:ea typeface="Calibri"/>
                <a:cs typeface="Calibri"/>
                <a:sym typeface="Calibri"/>
              </a:rPr>
              <a:t> fail event</a:t>
            </a:r>
            <a:endParaRPr sz="2200">
              <a:solidFill>
                <a:schemeClr val="dk1"/>
              </a:solidFill>
              <a:latin typeface="Calibri"/>
              <a:ea typeface="Calibri"/>
              <a:cs typeface="Calibri"/>
              <a:sym typeface="Calibri"/>
            </a:endParaRPr>
          </a:p>
          <a:p>
            <a:pPr indent="-368300" lvl="1" marL="9144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Crash before the end of the script</a:t>
            </a:r>
            <a:endParaRPr sz="2200">
              <a:solidFill>
                <a:schemeClr val="dk1"/>
              </a:solidFill>
              <a:latin typeface="Calibri"/>
              <a:ea typeface="Calibri"/>
              <a:cs typeface="Calibri"/>
              <a:sym typeface="Calibri"/>
            </a:endParaRPr>
          </a:p>
          <a:p>
            <a:pPr indent="-368300" lvl="1" marL="9144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Crash before writing to aof</a:t>
            </a:r>
            <a:endParaRPr sz="2200">
              <a:solidFill>
                <a:schemeClr val="dk1"/>
              </a:solidFill>
              <a:latin typeface="Calibri"/>
              <a:ea typeface="Calibri"/>
              <a:cs typeface="Calibri"/>
              <a:sym typeface="Calibri"/>
            </a:endParaRPr>
          </a:p>
        </p:txBody>
      </p:sp>
      <p:pic>
        <p:nvPicPr>
          <p:cNvPr id="345" name="Google Shape;345;p17" title="intradb.png"/>
          <p:cNvPicPr preferRelativeResize="0"/>
          <p:nvPr/>
        </p:nvPicPr>
        <p:blipFill>
          <a:blip r:embed="rId3">
            <a:alphaModFix/>
          </a:blip>
          <a:stretch>
            <a:fillRect/>
          </a:stretch>
        </p:blipFill>
        <p:spPr>
          <a:xfrm>
            <a:off x="413187" y="1030412"/>
            <a:ext cx="8317627" cy="2970163"/>
          </a:xfrm>
          <a:prstGeom prst="rect">
            <a:avLst/>
          </a:prstGeom>
          <a:noFill/>
          <a:ln>
            <a:noFill/>
          </a:ln>
        </p:spPr>
      </p:pic>
      <p:pic>
        <p:nvPicPr>
          <p:cNvPr id="346" name="Google Shape;346;p17"/>
          <p:cNvPicPr preferRelativeResize="0"/>
          <p:nvPr/>
        </p:nvPicPr>
        <p:blipFill>
          <a:blip r:embed="rId4">
            <a:alphaModFix/>
          </a:blip>
          <a:stretch>
            <a:fillRect/>
          </a:stretch>
        </p:blipFill>
        <p:spPr>
          <a:xfrm>
            <a:off x="292350" y="4936950"/>
            <a:ext cx="4023650" cy="807175"/>
          </a:xfrm>
          <a:prstGeom prst="rect">
            <a:avLst/>
          </a:prstGeom>
          <a:noFill/>
          <a:ln>
            <a:noFill/>
          </a:ln>
        </p:spPr>
      </p:pic>
      <p:pic>
        <p:nvPicPr>
          <p:cNvPr id="347" name="Google Shape;347;p17"/>
          <p:cNvPicPr preferRelativeResize="0"/>
          <p:nvPr/>
        </p:nvPicPr>
        <p:blipFill rotWithShape="1">
          <a:blip r:embed="rId5">
            <a:alphaModFix/>
          </a:blip>
          <a:srcRect b="5460" l="23151" r="51505" t="76469"/>
          <a:stretch/>
        </p:blipFill>
        <p:spPr>
          <a:xfrm>
            <a:off x="200950" y="4439642"/>
            <a:ext cx="4206451" cy="15933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500"/>
                                        <p:tgtEl>
                                          <p:spTgt spid="34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 calcmode="lin" valueType="num">
                                      <p:cBhvr additive="base">
                                        <p:cTn dur="500"/>
                                        <p:tgtEl>
                                          <p:spTgt spid="344">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 calcmode="lin" valueType="num">
                                      <p:cBhvr additive="base">
                                        <p:cTn dur="500"/>
                                        <p:tgtEl>
                                          <p:spTgt spid="344">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 calcmode="lin" valueType="num">
                                      <p:cBhvr additive="base">
                                        <p:cTn dur="500"/>
                                        <p:tgtEl>
                                          <p:spTgt spid="344">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anim calcmode="lin" valueType="num">
                                      <p:cBhvr additive="base">
                                        <p:cTn dur="500"/>
                                        <p:tgtEl>
                                          <p:spTgt spid="344">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1">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anim calcmode="lin" valueType="num">
                                      <p:cBhvr additive="base">
                                        <p:cTn dur="500"/>
                                        <p:tgtEl>
                                          <p:spTgt spid="344">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6"/>
                                        </p:tgtEl>
                                      </p:cBhvr>
                                    </p:animEffect>
                                    <p:set>
                                      <p:cBhvr>
                                        <p:cTn dur="1" fill="hold">
                                          <p:stCondLst>
                                            <p:cond delay="500"/>
                                          </p:stCondLst>
                                        </p:cTn>
                                        <p:tgtEl>
                                          <p:spTgt spid="3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34a545a5c79_0_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Handling Intra-DB Consistency (ii) </a:t>
            </a:r>
            <a:endParaRPr/>
          </a:p>
        </p:txBody>
      </p:sp>
      <p:pic>
        <p:nvPicPr>
          <p:cNvPr id="353" name="Google Shape;353;g34a545a5c79_0_0"/>
          <p:cNvPicPr preferRelativeResize="0"/>
          <p:nvPr/>
        </p:nvPicPr>
        <p:blipFill rotWithShape="1">
          <a:blip r:embed="rId4">
            <a:alphaModFix/>
          </a:blip>
          <a:srcRect b="13335" l="34620" r="11351" t="21644"/>
          <a:stretch/>
        </p:blipFill>
        <p:spPr>
          <a:xfrm>
            <a:off x="1855413" y="1233100"/>
            <a:ext cx="5433173" cy="3473651"/>
          </a:xfrm>
          <a:prstGeom prst="rect">
            <a:avLst/>
          </a:prstGeom>
          <a:noFill/>
          <a:ln>
            <a:noFill/>
          </a:ln>
        </p:spPr>
      </p:pic>
      <p:sp>
        <p:nvSpPr>
          <p:cNvPr id="354" name="Google Shape;354;g34a545a5c79_0_0"/>
          <p:cNvSpPr txBox="1"/>
          <p:nvPr/>
        </p:nvSpPr>
        <p:spPr>
          <a:xfrm>
            <a:off x="499500" y="4932125"/>
            <a:ext cx="814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Calibri"/>
                <a:ea typeface="Calibri"/>
                <a:cs typeface="Calibri"/>
                <a:sym typeface="Calibri"/>
              </a:rPr>
              <a:t>The @Scheduled annotation allows the method to run periodically, ensuring consistency between the two databases</a:t>
            </a:r>
            <a:endParaRPr sz="2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500"/>
                                        <p:tgtEl>
                                          <p:spTgt spid="353"/>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45e4902839_2_3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(User)</a:t>
            </a:r>
            <a:endParaRPr/>
          </a:p>
        </p:txBody>
      </p:sp>
      <p:pic>
        <p:nvPicPr>
          <p:cNvPr id="106" name="Google Shape;106;g345e4902839_2_30" title="signup.png"/>
          <p:cNvPicPr preferRelativeResize="0"/>
          <p:nvPr/>
        </p:nvPicPr>
        <p:blipFill rotWithShape="1">
          <a:blip r:embed="rId3">
            <a:alphaModFix/>
          </a:blip>
          <a:srcRect b="1429" l="0" r="0" t="0"/>
          <a:stretch/>
        </p:blipFill>
        <p:spPr>
          <a:xfrm>
            <a:off x="1450600" y="1091850"/>
            <a:ext cx="2409153" cy="5009099"/>
          </a:xfrm>
          <a:prstGeom prst="rect">
            <a:avLst/>
          </a:prstGeom>
          <a:noFill/>
          <a:ln>
            <a:noFill/>
          </a:ln>
        </p:spPr>
      </p:pic>
      <p:pic>
        <p:nvPicPr>
          <p:cNvPr id="107" name="Google Shape;107;g345e4902839_2_30" title="profile.png"/>
          <p:cNvPicPr preferRelativeResize="0"/>
          <p:nvPr/>
        </p:nvPicPr>
        <p:blipFill>
          <a:blip r:embed="rId4">
            <a:alphaModFix/>
          </a:blip>
          <a:stretch>
            <a:fillRect/>
          </a:stretch>
        </p:blipFill>
        <p:spPr>
          <a:xfrm>
            <a:off x="5497948" y="1091850"/>
            <a:ext cx="2272527" cy="50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8"/>
          <p:cNvSpPr txBox="1"/>
          <p:nvPr>
            <p:ph type="title"/>
          </p:nvPr>
        </p:nvSpPr>
        <p:spPr>
          <a:xfrm>
            <a:off x="182741" y="-62307"/>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Swagger UI REST APIs documentation</a:t>
            </a:r>
            <a:endParaRPr/>
          </a:p>
        </p:txBody>
      </p:sp>
      <p:pic>
        <p:nvPicPr>
          <p:cNvPr id="360" name="Google Shape;360;p18" title="swag1.png"/>
          <p:cNvPicPr preferRelativeResize="0"/>
          <p:nvPr/>
        </p:nvPicPr>
        <p:blipFill>
          <a:blip r:embed="rId3">
            <a:alphaModFix/>
          </a:blip>
          <a:stretch>
            <a:fillRect/>
          </a:stretch>
        </p:blipFill>
        <p:spPr>
          <a:xfrm>
            <a:off x="152400" y="985018"/>
            <a:ext cx="8839199" cy="2631232"/>
          </a:xfrm>
          <a:prstGeom prst="rect">
            <a:avLst/>
          </a:prstGeom>
          <a:noFill/>
          <a:ln>
            <a:noFill/>
          </a:ln>
        </p:spPr>
      </p:pic>
      <p:pic>
        <p:nvPicPr>
          <p:cNvPr id="361" name="Google Shape;361;p18" title="swag2.png"/>
          <p:cNvPicPr preferRelativeResize="0"/>
          <p:nvPr/>
        </p:nvPicPr>
        <p:blipFill>
          <a:blip r:embed="rId4">
            <a:alphaModFix/>
          </a:blip>
          <a:stretch>
            <a:fillRect/>
          </a:stretch>
        </p:blipFill>
        <p:spPr>
          <a:xfrm>
            <a:off x="152399" y="3616250"/>
            <a:ext cx="8839202" cy="1605996"/>
          </a:xfrm>
          <a:prstGeom prst="rect">
            <a:avLst/>
          </a:prstGeom>
          <a:noFill/>
          <a:ln>
            <a:noFill/>
          </a:ln>
        </p:spPr>
      </p:pic>
      <p:pic>
        <p:nvPicPr>
          <p:cNvPr id="362" name="Google Shape;362;p18" title="swag8.png"/>
          <p:cNvPicPr preferRelativeResize="0"/>
          <p:nvPr/>
        </p:nvPicPr>
        <p:blipFill rotWithShape="1">
          <a:blip r:embed="rId5">
            <a:alphaModFix/>
          </a:blip>
          <a:srcRect b="14631" l="0" r="0" t="7335"/>
          <a:stretch/>
        </p:blipFill>
        <p:spPr>
          <a:xfrm>
            <a:off x="152399" y="5310075"/>
            <a:ext cx="8839201" cy="93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345e4902839_3_6"/>
          <p:cNvSpPr txBox="1"/>
          <p:nvPr>
            <p:ph type="title"/>
          </p:nvPr>
        </p:nvSpPr>
        <p:spPr>
          <a:xfrm>
            <a:off x="182741" y="-214707"/>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Swagger UI REST APIs documentation</a:t>
            </a:r>
            <a:endParaRPr/>
          </a:p>
        </p:txBody>
      </p:sp>
      <p:pic>
        <p:nvPicPr>
          <p:cNvPr id="368" name="Google Shape;368;g345e4902839_3_6" title="swag3.png"/>
          <p:cNvPicPr preferRelativeResize="0"/>
          <p:nvPr/>
        </p:nvPicPr>
        <p:blipFill>
          <a:blip r:embed="rId3">
            <a:alphaModFix/>
          </a:blip>
          <a:stretch>
            <a:fillRect/>
          </a:stretch>
        </p:blipFill>
        <p:spPr>
          <a:xfrm>
            <a:off x="391012" y="813198"/>
            <a:ext cx="8361975" cy="2793214"/>
          </a:xfrm>
          <a:prstGeom prst="rect">
            <a:avLst/>
          </a:prstGeom>
          <a:noFill/>
          <a:ln>
            <a:noFill/>
          </a:ln>
        </p:spPr>
      </p:pic>
      <p:pic>
        <p:nvPicPr>
          <p:cNvPr id="369" name="Google Shape;369;g345e4902839_3_6" title="swag5.png"/>
          <p:cNvPicPr preferRelativeResize="0"/>
          <p:nvPr/>
        </p:nvPicPr>
        <p:blipFill>
          <a:blip r:embed="rId4">
            <a:alphaModFix/>
          </a:blip>
          <a:stretch>
            <a:fillRect/>
          </a:stretch>
        </p:blipFill>
        <p:spPr>
          <a:xfrm>
            <a:off x="391011" y="3577300"/>
            <a:ext cx="8361977" cy="261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345e4902839_3_14"/>
          <p:cNvSpPr txBox="1"/>
          <p:nvPr>
            <p:ph type="title"/>
          </p:nvPr>
        </p:nvSpPr>
        <p:spPr>
          <a:xfrm>
            <a:off x="182741" y="-290907"/>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Swagger UI REST APIs documentation</a:t>
            </a:r>
            <a:endParaRPr/>
          </a:p>
        </p:txBody>
      </p:sp>
      <p:pic>
        <p:nvPicPr>
          <p:cNvPr id="375" name="Google Shape;375;g345e4902839_3_14" title="swag7.png"/>
          <p:cNvPicPr preferRelativeResize="0"/>
          <p:nvPr/>
        </p:nvPicPr>
        <p:blipFill rotWithShape="1">
          <a:blip r:embed="rId3">
            <a:alphaModFix/>
          </a:blip>
          <a:srcRect b="3138" l="0" r="0" t="0"/>
          <a:stretch/>
        </p:blipFill>
        <p:spPr>
          <a:xfrm>
            <a:off x="658552" y="3048000"/>
            <a:ext cx="7826896" cy="3187050"/>
          </a:xfrm>
          <a:prstGeom prst="rect">
            <a:avLst/>
          </a:prstGeom>
          <a:noFill/>
          <a:ln>
            <a:noFill/>
          </a:ln>
        </p:spPr>
      </p:pic>
      <p:pic>
        <p:nvPicPr>
          <p:cNvPr id="376" name="Google Shape;376;g345e4902839_3_14" title="swag6.png"/>
          <p:cNvPicPr preferRelativeResize="0"/>
          <p:nvPr/>
        </p:nvPicPr>
        <p:blipFill>
          <a:blip r:embed="rId4">
            <a:alphaModFix/>
          </a:blip>
          <a:stretch>
            <a:fillRect/>
          </a:stretch>
        </p:blipFill>
        <p:spPr>
          <a:xfrm>
            <a:off x="658551" y="659875"/>
            <a:ext cx="7826899" cy="2351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34a4bf7465b_0_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Live Demo with Postman</a:t>
            </a:r>
            <a:endParaRPr/>
          </a:p>
        </p:txBody>
      </p:sp>
      <p:pic>
        <p:nvPicPr>
          <p:cNvPr id="382" name="Google Shape;382;g34a4bf7465b_0_0"/>
          <p:cNvPicPr preferRelativeResize="0"/>
          <p:nvPr/>
        </p:nvPicPr>
        <p:blipFill>
          <a:blip r:embed="rId3">
            <a:alphaModFix/>
          </a:blip>
          <a:stretch>
            <a:fillRect/>
          </a:stretch>
        </p:blipFill>
        <p:spPr>
          <a:xfrm>
            <a:off x="335550" y="1233100"/>
            <a:ext cx="8472898" cy="455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45e4902839_2_22"/>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(User)</a:t>
            </a:r>
            <a:endParaRPr/>
          </a:p>
        </p:txBody>
      </p:sp>
      <p:pic>
        <p:nvPicPr>
          <p:cNvPr id="113" name="Google Shape;113;g345e4902839_2_22" title="browse2.png"/>
          <p:cNvPicPr preferRelativeResize="0"/>
          <p:nvPr/>
        </p:nvPicPr>
        <p:blipFill>
          <a:blip r:embed="rId3">
            <a:alphaModFix/>
          </a:blip>
          <a:stretch>
            <a:fillRect/>
          </a:stretch>
        </p:blipFill>
        <p:spPr>
          <a:xfrm>
            <a:off x="1428925" y="1091850"/>
            <a:ext cx="2403170" cy="5009101"/>
          </a:xfrm>
          <a:prstGeom prst="rect">
            <a:avLst/>
          </a:prstGeom>
          <a:noFill/>
          <a:ln>
            <a:noFill/>
          </a:ln>
        </p:spPr>
      </p:pic>
      <p:pic>
        <p:nvPicPr>
          <p:cNvPr id="114" name="Google Shape;114;g345e4902839_2_22" title="popdrug.png"/>
          <p:cNvPicPr preferRelativeResize="0"/>
          <p:nvPr/>
        </p:nvPicPr>
        <p:blipFill>
          <a:blip r:embed="rId4">
            <a:alphaModFix/>
          </a:blip>
          <a:stretch>
            <a:fillRect/>
          </a:stretch>
        </p:blipFill>
        <p:spPr>
          <a:xfrm>
            <a:off x="5012425" y="1091850"/>
            <a:ext cx="3169020" cy="50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500"/>
                                        <p:tgtEl>
                                          <p:spTgt spid="1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p:tgtEl>
                                          <p:spTgt spid="1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(Doctor)</a:t>
            </a:r>
            <a:endParaRPr/>
          </a:p>
        </p:txBody>
      </p:sp>
      <p:pic>
        <p:nvPicPr>
          <p:cNvPr id="120" name="Google Shape;120;p5" title="doc3.png"/>
          <p:cNvPicPr preferRelativeResize="0"/>
          <p:nvPr/>
        </p:nvPicPr>
        <p:blipFill>
          <a:blip r:embed="rId3">
            <a:alphaModFix/>
          </a:blip>
          <a:stretch>
            <a:fillRect/>
          </a:stretch>
        </p:blipFill>
        <p:spPr>
          <a:xfrm>
            <a:off x="1278725" y="1081350"/>
            <a:ext cx="3496825" cy="5009100"/>
          </a:xfrm>
          <a:prstGeom prst="rect">
            <a:avLst/>
          </a:prstGeom>
          <a:noFill/>
          <a:ln>
            <a:noFill/>
          </a:ln>
        </p:spPr>
      </p:pic>
      <p:pic>
        <p:nvPicPr>
          <p:cNvPr id="121" name="Google Shape;121;p5" title="doc7.png"/>
          <p:cNvPicPr preferRelativeResize="0"/>
          <p:nvPr/>
        </p:nvPicPr>
        <p:blipFill rotWithShape="1">
          <a:blip r:embed="rId4">
            <a:alphaModFix/>
          </a:blip>
          <a:srcRect b="1445" l="-2506" r="43254" t="5901"/>
          <a:stretch/>
        </p:blipFill>
        <p:spPr>
          <a:xfrm>
            <a:off x="5302622" y="1081350"/>
            <a:ext cx="3690079" cy="504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500"/>
                                        <p:tgtEl>
                                          <p:spTgt spid="1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45e4902839_2_6"/>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(Pharmacy)</a:t>
            </a:r>
            <a:endParaRPr/>
          </a:p>
        </p:txBody>
      </p:sp>
      <p:pic>
        <p:nvPicPr>
          <p:cNvPr id="127" name="Google Shape;127;g345e4902839_2_6" title="p4.png"/>
          <p:cNvPicPr preferRelativeResize="0"/>
          <p:nvPr/>
        </p:nvPicPr>
        <p:blipFill rotWithShape="1">
          <a:blip r:embed="rId3">
            <a:alphaModFix/>
          </a:blip>
          <a:srcRect b="0" l="806" r="797" t="0"/>
          <a:stretch/>
        </p:blipFill>
        <p:spPr>
          <a:xfrm>
            <a:off x="5169425" y="1081350"/>
            <a:ext cx="3666000" cy="5009100"/>
          </a:xfrm>
          <a:prstGeom prst="rect">
            <a:avLst/>
          </a:prstGeom>
          <a:noFill/>
          <a:ln>
            <a:noFill/>
          </a:ln>
        </p:spPr>
      </p:pic>
      <p:pic>
        <p:nvPicPr>
          <p:cNvPr id="128" name="Google Shape;128;g345e4902839_2_6" title="p3.png"/>
          <p:cNvPicPr preferRelativeResize="0"/>
          <p:nvPr/>
        </p:nvPicPr>
        <p:blipFill>
          <a:blip r:embed="rId4">
            <a:alphaModFix/>
          </a:blip>
          <a:stretch>
            <a:fillRect/>
          </a:stretch>
        </p:blipFill>
        <p:spPr>
          <a:xfrm>
            <a:off x="839350" y="1081350"/>
            <a:ext cx="3887300" cy="50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500"/>
                                        <p:tgtEl>
                                          <p:spTgt spid="1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txBox="1"/>
          <p:nvPr>
            <p:ph type="title"/>
          </p:nvPr>
        </p:nvSpPr>
        <p:spPr>
          <a:xfrm>
            <a:off x="182741" y="90093"/>
            <a:ext cx="8761797"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(Patient)</a:t>
            </a:r>
            <a:endParaRPr/>
          </a:p>
        </p:txBody>
      </p:sp>
      <p:sp>
        <p:nvSpPr>
          <p:cNvPr id="134" name="Google Shape;134;p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5" name="Google Shape;135;p4" title="homepat1.png"/>
          <p:cNvPicPr preferRelativeResize="0"/>
          <p:nvPr/>
        </p:nvPicPr>
        <p:blipFill>
          <a:blip r:embed="rId3">
            <a:alphaModFix/>
          </a:blip>
          <a:stretch>
            <a:fillRect/>
          </a:stretch>
        </p:blipFill>
        <p:spPr>
          <a:xfrm>
            <a:off x="1360675" y="1117750"/>
            <a:ext cx="3367900" cy="4922299"/>
          </a:xfrm>
          <a:prstGeom prst="rect">
            <a:avLst/>
          </a:prstGeom>
          <a:noFill/>
          <a:ln>
            <a:noFill/>
          </a:ln>
        </p:spPr>
      </p:pic>
      <p:pic>
        <p:nvPicPr>
          <p:cNvPr id="136" name="Google Shape;136;p4" title="patienthome2.png"/>
          <p:cNvPicPr preferRelativeResize="0"/>
          <p:nvPr/>
        </p:nvPicPr>
        <p:blipFill>
          <a:blip r:embed="rId4">
            <a:alphaModFix/>
          </a:blip>
          <a:stretch>
            <a:fillRect/>
          </a:stretch>
        </p:blipFill>
        <p:spPr>
          <a:xfrm>
            <a:off x="5431750" y="1117750"/>
            <a:ext cx="2819449" cy="4922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45e4902839_2_14"/>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Actors (Researcher)</a:t>
            </a:r>
            <a:endParaRPr/>
          </a:p>
        </p:txBody>
      </p:sp>
      <p:pic>
        <p:nvPicPr>
          <p:cNvPr id="142" name="Google Shape;142;g345e4902839_2_14" title="res3.png"/>
          <p:cNvPicPr preferRelativeResize="0"/>
          <p:nvPr/>
        </p:nvPicPr>
        <p:blipFill rotWithShape="1">
          <a:blip r:embed="rId3">
            <a:alphaModFix/>
          </a:blip>
          <a:srcRect b="0" l="0" r="50320" t="0"/>
          <a:stretch/>
        </p:blipFill>
        <p:spPr>
          <a:xfrm>
            <a:off x="1059250" y="1091850"/>
            <a:ext cx="3588938" cy="5009100"/>
          </a:xfrm>
          <a:prstGeom prst="rect">
            <a:avLst/>
          </a:prstGeom>
          <a:noFill/>
          <a:ln>
            <a:noFill/>
          </a:ln>
        </p:spPr>
      </p:pic>
      <p:pic>
        <p:nvPicPr>
          <p:cNvPr id="143" name="Google Shape;143;g345e4902839_2_14" title="res1.png"/>
          <p:cNvPicPr preferRelativeResize="0"/>
          <p:nvPr/>
        </p:nvPicPr>
        <p:blipFill>
          <a:blip r:embed="rId4">
            <a:alphaModFix/>
          </a:blip>
          <a:stretch>
            <a:fillRect/>
          </a:stretch>
        </p:blipFill>
        <p:spPr>
          <a:xfrm>
            <a:off x="4963474" y="1091850"/>
            <a:ext cx="3834126" cy="50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49159f853f_2_10"/>
          <p:cNvSpPr txBox="1"/>
          <p:nvPr/>
        </p:nvSpPr>
        <p:spPr>
          <a:xfrm>
            <a:off x="443150" y="4791456"/>
            <a:ext cx="83490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alibri"/>
                <a:ea typeface="Calibri"/>
                <a:cs typeface="Calibri"/>
                <a:sym typeface="Calibri"/>
              </a:rPr>
              <a:t>                </a:t>
            </a:r>
            <a:r>
              <a:rPr lang="en-US" sz="1900">
                <a:solidFill>
                  <a:schemeClr val="dk1"/>
                </a:solidFill>
                <a:latin typeface="Calibri"/>
                <a:ea typeface="Calibri"/>
                <a:cs typeface="Calibri"/>
                <a:sym typeface="Calibri"/>
              </a:rPr>
              <a:t>12 different sources, about 10 datasets and 5 reports to represent a realistic environment in 6 collections</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149" name="Google Shape;149;g349159f853f_2_10"/>
          <p:cNvSpPr txBox="1"/>
          <p:nvPr/>
        </p:nvSpPr>
        <p:spPr>
          <a:xfrm>
            <a:off x="425850" y="3302804"/>
            <a:ext cx="83490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alibri"/>
                <a:ea typeface="Calibri"/>
                <a:cs typeface="Calibri"/>
                <a:sym typeface="Calibri"/>
              </a:rPr>
              <a:t>                               </a:t>
            </a:r>
            <a:r>
              <a:rPr lang="en-US" sz="1900">
                <a:solidFill>
                  <a:schemeClr val="dk1"/>
                </a:solidFill>
                <a:latin typeface="Calibri"/>
                <a:ea typeface="Calibri"/>
                <a:cs typeface="Calibri"/>
                <a:sym typeface="Calibri"/>
              </a:rPr>
              <a:t>1) Web-scraping  2) Merge datasets 3) Generation of accounts 4) Binding data into collections 5) Data sanitization.</a:t>
            </a:r>
            <a:endParaRPr sz="2000">
              <a:solidFill>
                <a:schemeClr val="dk1"/>
              </a:solidFill>
              <a:latin typeface="Calibri"/>
              <a:ea typeface="Calibri"/>
              <a:cs typeface="Calibri"/>
              <a:sym typeface="Calibri"/>
            </a:endParaRPr>
          </a:p>
        </p:txBody>
      </p:sp>
      <p:sp>
        <p:nvSpPr>
          <p:cNvPr id="150" name="Google Shape;150;g349159f853f_2_10"/>
          <p:cNvSpPr txBox="1"/>
          <p:nvPr/>
        </p:nvSpPr>
        <p:spPr>
          <a:xfrm>
            <a:off x="427525" y="2148840"/>
            <a:ext cx="8349000" cy="96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latin typeface="Calibri"/>
                <a:ea typeface="Calibri"/>
                <a:cs typeface="Calibri"/>
                <a:sym typeface="Calibri"/>
              </a:rPr>
              <a:t>                        </a:t>
            </a:r>
            <a:r>
              <a:rPr lang="en-US" sz="1900">
                <a:latin typeface="Calibri"/>
                <a:ea typeface="Calibri"/>
                <a:cs typeface="Calibri"/>
                <a:sym typeface="Calibri"/>
              </a:rPr>
              <a:t>First five sources for drugs information, github repositories to generate Italian names and surnames and the rest for a realistic account generation and other statistical information about drug consumption.</a:t>
            </a:r>
            <a:endParaRPr sz="2000">
              <a:solidFill>
                <a:schemeClr val="dk1"/>
              </a:solidFill>
              <a:latin typeface="Calibri"/>
              <a:ea typeface="Calibri"/>
              <a:cs typeface="Calibri"/>
              <a:sym typeface="Calibri"/>
            </a:endParaRPr>
          </a:p>
        </p:txBody>
      </p:sp>
      <p:sp>
        <p:nvSpPr>
          <p:cNvPr id="151" name="Google Shape;151;g349159f853f_2_10"/>
          <p:cNvSpPr txBox="1"/>
          <p:nvPr/>
        </p:nvSpPr>
        <p:spPr>
          <a:xfrm>
            <a:off x="397500" y="948416"/>
            <a:ext cx="8349000" cy="98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3"/>
              </a:rPr>
              <a:t>Italian Ministery of Health Open Data</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4"/>
              </a:rPr>
              <a:t>AIFA open data</a:t>
            </a:r>
            <a:r>
              <a:rPr lang="en-US" sz="1900">
                <a:solidFill>
                  <a:schemeClr val="dk1"/>
                </a:solidFill>
                <a:latin typeface="Calibri"/>
                <a:ea typeface="Calibri"/>
                <a:cs typeface="Calibri"/>
                <a:sym typeface="Calibri"/>
              </a:rPr>
              <a:t>,</a:t>
            </a:r>
            <a:r>
              <a:rPr lang="en-US" sz="1900" u="sng">
                <a:solidFill>
                  <a:schemeClr val="hlink"/>
                </a:solidFill>
                <a:latin typeface="Calibri"/>
                <a:ea typeface="Calibri"/>
                <a:cs typeface="Calibri"/>
                <a:sym typeface="Calibri"/>
                <a:hlinkClick r:id="rId5"/>
              </a:rPr>
              <a:t>The Medicines Utilisation Monitoring Centre, Pubchem</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6"/>
              </a:rPr>
              <a:t>SIDER</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7"/>
              </a:rPr>
              <a:t>ISTAT</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8"/>
              </a:rPr>
              <a:t>AGENAS</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9"/>
              </a:rPr>
              <a:t>AdminStat</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10"/>
              </a:rPr>
              <a:t>Federfarma</a:t>
            </a:r>
            <a:r>
              <a:rPr lang="en-US" sz="1900">
                <a:solidFill>
                  <a:schemeClr val="dk1"/>
                </a:solidFill>
                <a:latin typeface="Calibri"/>
                <a:ea typeface="Calibri"/>
                <a:cs typeface="Calibri"/>
                <a:sym typeface="Calibri"/>
              </a:rPr>
              <a:t>, </a:t>
            </a:r>
            <a:r>
              <a:rPr lang="en-US" sz="1900" u="sng">
                <a:solidFill>
                  <a:schemeClr val="hlink"/>
                </a:solidFill>
                <a:latin typeface="Calibri"/>
                <a:ea typeface="Calibri"/>
                <a:cs typeface="Calibri"/>
                <a:sym typeface="Calibri"/>
                <a:hlinkClick r:id="rId11"/>
              </a:rPr>
              <a:t>Datiopen.it</a:t>
            </a:r>
            <a:r>
              <a:rPr lang="en-US" sz="1900">
                <a:solidFill>
                  <a:schemeClr val="dk1"/>
                </a:solidFill>
                <a:latin typeface="Calibri"/>
                <a:ea typeface="Calibri"/>
                <a:cs typeface="Calibri"/>
                <a:sym typeface="Calibri"/>
              </a:rPr>
              <a:t>, public github repositories.</a:t>
            </a:r>
            <a:endParaRPr sz="2000">
              <a:solidFill>
                <a:schemeClr val="dk1"/>
              </a:solidFill>
              <a:latin typeface="Calibri"/>
              <a:ea typeface="Calibri"/>
              <a:cs typeface="Calibri"/>
              <a:sym typeface="Calibri"/>
            </a:endParaRPr>
          </a:p>
        </p:txBody>
      </p:sp>
      <p:sp>
        <p:nvSpPr>
          <p:cNvPr id="152" name="Google Shape;152;g349159f853f_2_10"/>
          <p:cNvSpPr txBox="1"/>
          <p:nvPr/>
        </p:nvSpPr>
        <p:spPr>
          <a:xfrm>
            <a:off x="1357550" y="4186366"/>
            <a:ext cx="83490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alibri"/>
                <a:ea typeface="Calibri"/>
                <a:cs typeface="Calibri"/>
                <a:sym typeface="Calibri"/>
              </a:rPr>
              <a:t>192,42 MB.</a:t>
            </a:r>
            <a:endParaRPr sz="2000">
              <a:solidFill>
                <a:schemeClr val="dk1"/>
              </a:solidFill>
              <a:latin typeface="Calibri"/>
              <a:ea typeface="Calibri"/>
              <a:cs typeface="Calibri"/>
              <a:sym typeface="Calibri"/>
            </a:endParaRPr>
          </a:p>
        </p:txBody>
      </p:sp>
      <p:sp>
        <p:nvSpPr>
          <p:cNvPr id="153" name="Google Shape;153;g349159f853f_2_10"/>
          <p:cNvSpPr txBox="1"/>
          <p:nvPr>
            <p:ph type="title"/>
          </p:nvPr>
        </p:nvSpPr>
        <p:spPr>
          <a:xfrm>
            <a:off x="182741" y="90093"/>
            <a:ext cx="8761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Dataset Description</a:t>
            </a:r>
            <a:endParaRPr/>
          </a:p>
        </p:txBody>
      </p:sp>
      <p:sp>
        <p:nvSpPr>
          <p:cNvPr id="154" name="Google Shape;154;g349159f853f_2_10"/>
          <p:cNvSpPr txBox="1"/>
          <p:nvPr/>
        </p:nvSpPr>
        <p:spPr>
          <a:xfrm>
            <a:off x="397500" y="948416"/>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Sources:</a:t>
            </a:r>
            <a:endParaRPr sz="2000">
              <a:solidFill>
                <a:schemeClr val="dk1"/>
              </a:solidFill>
              <a:latin typeface="Calibri"/>
              <a:ea typeface="Calibri"/>
              <a:cs typeface="Calibri"/>
              <a:sym typeface="Calibri"/>
            </a:endParaRPr>
          </a:p>
        </p:txBody>
      </p:sp>
      <p:sp>
        <p:nvSpPr>
          <p:cNvPr id="155" name="Google Shape;155;g349159f853f_2_10"/>
          <p:cNvSpPr txBox="1"/>
          <p:nvPr/>
        </p:nvSpPr>
        <p:spPr>
          <a:xfrm>
            <a:off x="397500" y="2135366"/>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Description:</a:t>
            </a:r>
            <a:r>
              <a:rPr lang="en-US"/>
              <a:t> </a:t>
            </a:r>
            <a:endParaRPr sz="2000">
              <a:solidFill>
                <a:schemeClr val="dk1"/>
              </a:solidFill>
              <a:latin typeface="Calibri"/>
              <a:ea typeface="Calibri"/>
              <a:cs typeface="Calibri"/>
              <a:sym typeface="Calibri"/>
            </a:endParaRPr>
          </a:p>
        </p:txBody>
      </p:sp>
      <p:sp>
        <p:nvSpPr>
          <p:cNvPr id="156" name="Google Shape;156;g349159f853f_2_10"/>
          <p:cNvSpPr txBox="1"/>
          <p:nvPr/>
        </p:nvSpPr>
        <p:spPr>
          <a:xfrm>
            <a:off x="397500" y="3285441"/>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Pre-processing: </a:t>
            </a:r>
            <a:endParaRPr sz="2000">
              <a:solidFill>
                <a:schemeClr val="dk1"/>
              </a:solidFill>
              <a:latin typeface="Calibri"/>
              <a:ea typeface="Calibri"/>
              <a:cs typeface="Calibri"/>
              <a:sym typeface="Calibri"/>
            </a:endParaRPr>
          </a:p>
        </p:txBody>
      </p:sp>
      <p:sp>
        <p:nvSpPr>
          <p:cNvPr id="157" name="Google Shape;157;g349159f853f_2_10"/>
          <p:cNvSpPr txBox="1"/>
          <p:nvPr/>
        </p:nvSpPr>
        <p:spPr>
          <a:xfrm>
            <a:off x="397500" y="4167616"/>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Volume: </a:t>
            </a:r>
            <a:endParaRPr sz="2000">
              <a:solidFill>
                <a:schemeClr val="dk1"/>
              </a:solidFill>
              <a:latin typeface="Calibri"/>
              <a:ea typeface="Calibri"/>
              <a:cs typeface="Calibri"/>
              <a:sym typeface="Calibri"/>
            </a:endParaRPr>
          </a:p>
        </p:txBody>
      </p:sp>
      <p:sp>
        <p:nvSpPr>
          <p:cNvPr id="158" name="Google Shape;158;g349159f853f_2_10"/>
          <p:cNvSpPr txBox="1"/>
          <p:nvPr/>
        </p:nvSpPr>
        <p:spPr>
          <a:xfrm>
            <a:off x="397500" y="4777754"/>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Variety</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
        <p:nvSpPr>
          <p:cNvPr id="159" name="Google Shape;159;g349159f853f_2_10"/>
          <p:cNvSpPr txBox="1"/>
          <p:nvPr/>
        </p:nvSpPr>
        <p:spPr>
          <a:xfrm>
            <a:off x="397500" y="5653891"/>
            <a:ext cx="834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Calibri"/>
                <a:ea typeface="Calibri"/>
                <a:cs typeface="Calibri"/>
                <a:sym typeface="Calibri"/>
              </a:rPr>
              <a:t>Velocity/Variability</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
        <p:nvSpPr>
          <p:cNvPr id="160" name="Google Shape;160;g349159f853f_2_10"/>
          <p:cNvSpPr txBox="1"/>
          <p:nvPr/>
        </p:nvSpPr>
        <p:spPr>
          <a:xfrm>
            <a:off x="2576750" y="5661804"/>
            <a:ext cx="83490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alibri"/>
                <a:ea typeface="Calibri"/>
                <a:cs typeface="Calibri"/>
                <a:sym typeface="Calibri"/>
              </a:rPr>
              <a:t>6Mln of payments a day in </a:t>
            </a:r>
            <a:r>
              <a:rPr lang="en-US" sz="1900">
                <a:solidFill>
                  <a:schemeClr val="dk1"/>
                </a:solidFill>
                <a:latin typeface="Calibri"/>
                <a:ea typeface="Calibri"/>
                <a:cs typeface="Calibri"/>
                <a:sym typeface="Calibri"/>
                <a:extLst>
                  <a:ext uri="http://customooxmlschemas.google.com/">
                    <go:slidesCustomData xmlns:go="http://customooxmlschemas.google.com/" textRoundtripDataId="0"/>
                  </a:ext>
                </a:extLst>
              </a:rPr>
              <a:t>register of purchases</a:t>
            </a:r>
            <a:r>
              <a:rPr lang="en-US" sz="19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2019-07-02T09:26:30Z</dcterms:created>
  <dc:creator>Francesco  Marcelloni</dc:creator>
</cp:coreProperties>
</file>